
<file path=[Content_Types].xml><?xml version="1.0" encoding="utf-8"?>
<Types xmlns="http://schemas.openxmlformats.org/package/2006/content-types">
  <Default Extension="jpeg" ContentType="image/jpe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Lst>
  <p:sldIdLst>
    <p:sldId id="271" r:id="rId2"/>
    <p:sldId id="272" r:id="rId3"/>
    <p:sldId id="273" r:id="rId4"/>
    <p:sldId id="284" r:id="rId5"/>
    <p:sldId id="286" r:id="rId6"/>
    <p:sldId id="275" r:id="rId7"/>
    <p:sldId id="276" r:id="rId8"/>
    <p:sldId id="279" r:id="rId9"/>
    <p:sldId id="287" r:id="rId10"/>
    <p:sldId id="288" r:id="rId11"/>
    <p:sldId id="281" r:id="rId12"/>
    <p:sldId id="270" r:id="rId13"/>
    <p:sldId id="282" r:id="rId1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helle ROUCHON" initials="MR" lastIdx="0" clrIdx="0">
    <p:extLst>
      <p:ext uri="{19B8F6BF-5375-455C-9EA6-DF929625EA0E}">
        <p15:presenceInfo xmlns:p15="http://schemas.microsoft.com/office/powerpoint/2012/main" userId="12672e18886b5c8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Style moyen 3 - Accentuation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672" autoAdjust="0"/>
    <p:restoredTop sz="94660"/>
  </p:normalViewPr>
  <p:slideViewPr>
    <p:cSldViewPr snapToGrid="0">
      <p:cViewPr varScale="1">
        <p:scale>
          <a:sx n="110" d="100"/>
          <a:sy n="110" d="100"/>
        </p:scale>
        <p:origin x="192" y="23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fr-FR"/>
              <a:t>Modifiez le style du titre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r-FR"/>
              <a:t>Cliquez pour modifier le style des sous-titres du masque</a:t>
            </a:r>
            <a:endParaRPr lang="en-US" dirty="0"/>
          </a:p>
        </p:txBody>
      </p:sp>
      <p:sp>
        <p:nvSpPr>
          <p:cNvPr id="4" name="Date Placeholder 3"/>
          <p:cNvSpPr>
            <a:spLocks noGrp="1"/>
          </p:cNvSpPr>
          <p:nvPr>
            <p:ph type="dt" sz="half" idx="10"/>
          </p:nvPr>
        </p:nvSpPr>
        <p:spPr/>
        <p:txBody>
          <a:bodyPr/>
          <a:lstStyle/>
          <a:p>
            <a:fld id="{1633B8F2-ED06-408B-BA7E-35C9A371DD2A}" type="datetimeFigureOut">
              <a:rPr lang="fr-FR" smtClean="0"/>
              <a:pPr/>
              <a:t>24/03/2019</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6E109F6-D9DD-47EE-BD61-CD3921CC9F45}" type="slidenum">
              <a:rPr lang="fr-FR" smtClean="0"/>
              <a:pPr/>
              <a:t>‹N°›</a:t>
            </a:fld>
            <a:endParaRPr lang="fr-FR"/>
          </a:p>
        </p:txBody>
      </p:sp>
    </p:spTree>
    <p:extLst>
      <p:ext uri="{BB962C8B-B14F-4D97-AF65-F5344CB8AC3E}">
        <p14:creationId xmlns:p14="http://schemas.microsoft.com/office/powerpoint/2010/main" val="1750650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1633B8F2-ED06-408B-BA7E-35C9A371DD2A}" type="datetimeFigureOut">
              <a:rPr lang="fr-FR" smtClean="0"/>
              <a:pPr/>
              <a:t>24/03/2019</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6E109F6-D9DD-47EE-BD61-CD3921CC9F45}" type="slidenum">
              <a:rPr lang="fr-FR" smtClean="0"/>
              <a:pPr/>
              <a:t>‹N°›</a:t>
            </a:fld>
            <a:endParaRPr lang="fr-FR"/>
          </a:p>
        </p:txBody>
      </p:sp>
    </p:spTree>
    <p:extLst>
      <p:ext uri="{BB962C8B-B14F-4D97-AF65-F5344CB8AC3E}">
        <p14:creationId xmlns:p14="http://schemas.microsoft.com/office/powerpoint/2010/main" val="2394058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fr-FR"/>
              <a:t>Modifiez le style du titre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1633B8F2-ED06-408B-BA7E-35C9A371DD2A}" type="datetimeFigureOut">
              <a:rPr lang="fr-FR" smtClean="0"/>
              <a:pPr/>
              <a:t>24/03/2019</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6E109F6-D9DD-47EE-BD61-CD3921CC9F45}" type="slidenum">
              <a:rPr lang="fr-FR" smtClean="0"/>
              <a:pPr/>
              <a:t>‹N°›</a:t>
            </a:fld>
            <a:endParaRPr lang="fr-FR"/>
          </a:p>
        </p:txBody>
      </p:sp>
    </p:spTree>
    <p:extLst>
      <p:ext uri="{BB962C8B-B14F-4D97-AF65-F5344CB8AC3E}">
        <p14:creationId xmlns:p14="http://schemas.microsoft.com/office/powerpoint/2010/main" val="33879787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Date Placeholder 7"/>
          <p:cNvSpPr>
            <a:spLocks noGrp="1"/>
          </p:cNvSpPr>
          <p:nvPr>
            <p:ph type="dt" sz="half" idx="10"/>
          </p:nvPr>
        </p:nvSpPr>
        <p:spPr/>
        <p:txBody>
          <a:bodyPr/>
          <a:lstStyle/>
          <a:p>
            <a:fld id="{1633B8F2-ED06-408B-BA7E-35C9A371DD2A}" type="datetimeFigureOut">
              <a:rPr lang="fr-FR" smtClean="0"/>
              <a:pPr/>
              <a:t>24/03/2019</a:t>
            </a:fld>
            <a:endParaRPr lang="fr-FR"/>
          </a:p>
        </p:txBody>
      </p:sp>
      <p:sp>
        <p:nvSpPr>
          <p:cNvPr id="9" name="Footer Placeholder 8"/>
          <p:cNvSpPr>
            <a:spLocks noGrp="1"/>
          </p:cNvSpPr>
          <p:nvPr>
            <p:ph type="ftr" sz="quarter" idx="11"/>
          </p:nvPr>
        </p:nvSpPr>
        <p:spPr/>
        <p:txBody>
          <a:bodyPr/>
          <a:lstStyle/>
          <a:p>
            <a:endParaRPr lang="fr-FR"/>
          </a:p>
        </p:txBody>
      </p:sp>
      <p:sp>
        <p:nvSpPr>
          <p:cNvPr id="10" name="Slide Number Placeholder 9"/>
          <p:cNvSpPr>
            <a:spLocks noGrp="1"/>
          </p:cNvSpPr>
          <p:nvPr>
            <p:ph type="sldNum" sz="quarter" idx="12"/>
          </p:nvPr>
        </p:nvSpPr>
        <p:spPr/>
        <p:txBody>
          <a:bodyPr/>
          <a:lstStyle/>
          <a:p>
            <a:fld id="{E6E109F6-D9DD-47EE-BD61-CD3921CC9F45}" type="slidenum">
              <a:rPr lang="fr-FR" smtClean="0"/>
              <a:pPr/>
              <a:t>‹N°›</a:t>
            </a:fld>
            <a:endParaRPr lang="fr-FR"/>
          </a:p>
        </p:txBody>
      </p:sp>
    </p:spTree>
    <p:extLst>
      <p:ext uri="{BB962C8B-B14F-4D97-AF65-F5344CB8AC3E}">
        <p14:creationId xmlns:p14="http://schemas.microsoft.com/office/powerpoint/2010/main" val="39716692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2" name="Date Placeholder 1"/>
          <p:cNvSpPr>
            <a:spLocks noGrp="1"/>
          </p:cNvSpPr>
          <p:nvPr>
            <p:ph type="dt" sz="half" idx="10"/>
          </p:nvPr>
        </p:nvSpPr>
        <p:spPr/>
        <p:txBody>
          <a:bodyPr/>
          <a:lstStyle/>
          <a:p>
            <a:fld id="{1633B8F2-ED06-408B-BA7E-35C9A371DD2A}" type="datetimeFigureOut">
              <a:rPr lang="fr-FR" smtClean="0"/>
              <a:pPr/>
              <a:t>24/03/2019</a:t>
            </a:fld>
            <a:endParaRPr lang="fr-FR"/>
          </a:p>
        </p:txBody>
      </p:sp>
      <p:sp>
        <p:nvSpPr>
          <p:cNvPr id="11" name="Footer Placeholder 10"/>
          <p:cNvSpPr>
            <a:spLocks noGrp="1"/>
          </p:cNvSpPr>
          <p:nvPr>
            <p:ph type="ftr" sz="quarter" idx="11"/>
          </p:nvPr>
        </p:nvSpPr>
        <p:spPr/>
        <p:txBody>
          <a:bodyPr/>
          <a:lstStyle/>
          <a:p>
            <a:endParaRPr lang="fr-FR"/>
          </a:p>
        </p:txBody>
      </p:sp>
      <p:sp>
        <p:nvSpPr>
          <p:cNvPr id="12" name="Slide Number Placeholder 11"/>
          <p:cNvSpPr>
            <a:spLocks noGrp="1"/>
          </p:cNvSpPr>
          <p:nvPr>
            <p:ph type="sldNum" sz="quarter" idx="12"/>
          </p:nvPr>
        </p:nvSpPr>
        <p:spPr/>
        <p:txBody>
          <a:bodyPr/>
          <a:lstStyle/>
          <a:p>
            <a:fld id="{E6E109F6-D9DD-47EE-BD61-CD3921CC9F45}" type="slidenum">
              <a:rPr lang="fr-FR" smtClean="0"/>
              <a:pPr/>
              <a:t>‹N°›</a:t>
            </a:fld>
            <a:endParaRPr lang="fr-FR"/>
          </a:p>
        </p:txBody>
      </p:sp>
    </p:spTree>
    <p:extLst>
      <p:ext uri="{BB962C8B-B14F-4D97-AF65-F5344CB8AC3E}">
        <p14:creationId xmlns:p14="http://schemas.microsoft.com/office/powerpoint/2010/main" val="35576155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a:t>Modifiez le style du titre</a:t>
            </a:r>
            <a:endParaRPr lang="en-US" dirty="0"/>
          </a:p>
        </p:txBody>
      </p:sp>
      <p:sp>
        <p:nvSpPr>
          <p:cNvPr id="2" name="Date Placeholder 1"/>
          <p:cNvSpPr>
            <a:spLocks noGrp="1"/>
          </p:cNvSpPr>
          <p:nvPr>
            <p:ph type="dt" sz="half" idx="10"/>
          </p:nvPr>
        </p:nvSpPr>
        <p:spPr/>
        <p:txBody>
          <a:bodyPr/>
          <a:lstStyle/>
          <a:p>
            <a:fld id="{1633B8F2-ED06-408B-BA7E-35C9A371DD2A}" type="datetimeFigureOut">
              <a:rPr lang="fr-FR" smtClean="0"/>
              <a:pPr/>
              <a:t>24/03/2019</a:t>
            </a:fld>
            <a:endParaRPr lang="fr-FR"/>
          </a:p>
        </p:txBody>
      </p:sp>
      <p:sp>
        <p:nvSpPr>
          <p:cNvPr id="7" name="Footer Placeholder 6"/>
          <p:cNvSpPr>
            <a:spLocks noGrp="1"/>
          </p:cNvSpPr>
          <p:nvPr>
            <p:ph type="ftr" sz="quarter" idx="11"/>
          </p:nvPr>
        </p:nvSpPr>
        <p:spPr/>
        <p:txBody>
          <a:bodyPr/>
          <a:lstStyle/>
          <a:p>
            <a:endParaRPr lang="fr-FR"/>
          </a:p>
        </p:txBody>
      </p:sp>
      <p:sp>
        <p:nvSpPr>
          <p:cNvPr id="8" name="Slide Number Placeholder 7"/>
          <p:cNvSpPr>
            <a:spLocks noGrp="1"/>
          </p:cNvSpPr>
          <p:nvPr>
            <p:ph type="sldNum" sz="quarter" idx="12"/>
          </p:nvPr>
        </p:nvSpPr>
        <p:spPr/>
        <p:txBody>
          <a:bodyPr/>
          <a:lstStyle/>
          <a:p>
            <a:fld id="{E6E109F6-D9DD-47EE-BD61-CD3921CC9F45}" type="slidenum">
              <a:rPr lang="fr-FR" smtClean="0"/>
              <a:pPr/>
              <a:t>‹N°›</a:t>
            </a:fld>
            <a:endParaRPr lang="fr-FR"/>
          </a:p>
        </p:txBody>
      </p:sp>
    </p:spTree>
    <p:extLst>
      <p:ext uri="{BB962C8B-B14F-4D97-AF65-F5344CB8AC3E}">
        <p14:creationId xmlns:p14="http://schemas.microsoft.com/office/powerpoint/2010/main" val="11193480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633B8F2-ED06-408B-BA7E-35C9A371DD2A}" type="datetimeFigureOut">
              <a:rPr lang="fr-FR" smtClean="0"/>
              <a:pPr/>
              <a:t>24/03/2019</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E6E109F6-D9DD-47EE-BD61-CD3921CC9F45}" type="slidenum">
              <a:rPr lang="fr-FR" smtClean="0"/>
              <a:pPr/>
              <a:t>‹N°›</a:t>
            </a:fld>
            <a:endParaRPr lang="fr-FR"/>
          </a:p>
        </p:txBody>
      </p:sp>
    </p:spTree>
    <p:extLst>
      <p:ext uri="{BB962C8B-B14F-4D97-AF65-F5344CB8AC3E}">
        <p14:creationId xmlns:p14="http://schemas.microsoft.com/office/powerpoint/2010/main" val="1854804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fr-FR"/>
              <a:t>Modifiez le style du titre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8" name="Date Placeholder 7"/>
          <p:cNvSpPr>
            <a:spLocks noGrp="1"/>
          </p:cNvSpPr>
          <p:nvPr>
            <p:ph type="dt" sz="half" idx="10"/>
          </p:nvPr>
        </p:nvSpPr>
        <p:spPr/>
        <p:txBody>
          <a:bodyPr/>
          <a:lstStyle/>
          <a:p>
            <a:fld id="{1633B8F2-ED06-408B-BA7E-35C9A371DD2A}" type="datetimeFigureOut">
              <a:rPr lang="fr-FR" smtClean="0"/>
              <a:pPr/>
              <a:t>24/03/2019</a:t>
            </a:fld>
            <a:endParaRPr lang="fr-FR"/>
          </a:p>
        </p:txBody>
      </p:sp>
      <p:sp>
        <p:nvSpPr>
          <p:cNvPr id="9" name="Footer Placeholder 8"/>
          <p:cNvSpPr>
            <a:spLocks noGrp="1"/>
          </p:cNvSpPr>
          <p:nvPr>
            <p:ph type="ftr" sz="quarter" idx="11"/>
          </p:nvPr>
        </p:nvSpPr>
        <p:spPr/>
        <p:txBody>
          <a:bodyPr/>
          <a:lstStyle/>
          <a:p>
            <a:endParaRPr lang="fr-FR"/>
          </a:p>
        </p:txBody>
      </p:sp>
      <p:sp>
        <p:nvSpPr>
          <p:cNvPr id="10" name="Slide Number Placeholder 9"/>
          <p:cNvSpPr>
            <a:spLocks noGrp="1"/>
          </p:cNvSpPr>
          <p:nvPr>
            <p:ph type="sldNum" sz="quarter" idx="12"/>
          </p:nvPr>
        </p:nvSpPr>
        <p:spPr/>
        <p:txBody>
          <a:bodyPr/>
          <a:lstStyle/>
          <a:p>
            <a:fld id="{E6E109F6-D9DD-47EE-BD61-CD3921CC9F45}" type="slidenum">
              <a:rPr lang="fr-FR" smtClean="0"/>
              <a:pPr/>
              <a:t>‹N°›</a:t>
            </a:fld>
            <a:endParaRPr lang="fr-FR"/>
          </a:p>
        </p:txBody>
      </p:sp>
    </p:spTree>
    <p:extLst>
      <p:ext uri="{BB962C8B-B14F-4D97-AF65-F5344CB8AC3E}">
        <p14:creationId xmlns:p14="http://schemas.microsoft.com/office/powerpoint/2010/main" val="24379134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fr-FR"/>
              <a:t>Modifiez le style du titre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8" name="Date Placeholder 7"/>
          <p:cNvSpPr>
            <a:spLocks noGrp="1"/>
          </p:cNvSpPr>
          <p:nvPr>
            <p:ph type="dt" sz="half" idx="10"/>
          </p:nvPr>
        </p:nvSpPr>
        <p:spPr/>
        <p:txBody>
          <a:bodyPr/>
          <a:lstStyle/>
          <a:p>
            <a:fld id="{1633B8F2-ED06-408B-BA7E-35C9A371DD2A}" type="datetimeFigureOut">
              <a:rPr lang="fr-FR" smtClean="0"/>
              <a:pPr/>
              <a:t>24/03/2019</a:t>
            </a:fld>
            <a:endParaRPr lang="fr-FR"/>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E6E109F6-D9DD-47EE-BD61-CD3921CC9F45}" type="slidenum">
              <a:rPr lang="fr-FR" smtClean="0"/>
              <a:pPr/>
              <a:t>‹N°›</a:t>
            </a:fld>
            <a:endParaRPr lang="fr-FR"/>
          </a:p>
        </p:txBody>
      </p:sp>
    </p:spTree>
    <p:extLst>
      <p:ext uri="{BB962C8B-B14F-4D97-AF65-F5344CB8AC3E}">
        <p14:creationId xmlns:p14="http://schemas.microsoft.com/office/powerpoint/2010/main" val="7998142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1633B8F2-ED06-408B-BA7E-35C9A371DD2A}" type="datetimeFigureOut">
              <a:rPr lang="fr-FR" smtClean="0"/>
              <a:pPr/>
              <a:t>24/03/2019</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E6E109F6-D9DD-47EE-BD61-CD3921CC9F45}" type="slidenum">
              <a:rPr lang="fr-FR" smtClean="0"/>
              <a:pPr/>
              <a:t>‹N°›</a:t>
            </a:fld>
            <a:endParaRPr lang="fr-FR"/>
          </a:p>
        </p:txBody>
      </p:sp>
    </p:spTree>
    <p:extLst>
      <p:ext uri="{BB962C8B-B14F-4D97-AF65-F5344CB8AC3E}">
        <p14:creationId xmlns:p14="http://schemas.microsoft.com/office/powerpoint/2010/main" val="37520384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1633B8F2-ED06-408B-BA7E-35C9A371DD2A}" type="datetimeFigureOut">
              <a:rPr lang="fr-FR" smtClean="0"/>
              <a:pPr/>
              <a:t>24/03/2019</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E6E109F6-D9DD-47EE-BD61-CD3921CC9F45}" type="slidenum">
              <a:rPr lang="fr-FR" smtClean="0"/>
              <a:pPr/>
              <a:t>‹N°›</a:t>
            </a:fld>
            <a:endParaRPr lang="fr-FR"/>
          </a:p>
        </p:txBody>
      </p:sp>
    </p:spTree>
    <p:extLst>
      <p:ext uri="{BB962C8B-B14F-4D97-AF65-F5344CB8AC3E}">
        <p14:creationId xmlns:p14="http://schemas.microsoft.com/office/powerpoint/2010/main" val="40857403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1633B8F2-ED06-408B-BA7E-35C9A371DD2A}" type="datetimeFigureOut">
              <a:rPr lang="fr-FR" smtClean="0"/>
              <a:pPr/>
              <a:t>24/03/2019</a:t>
            </a:fld>
            <a:endParaRPr lang="fr-FR"/>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fr-FR"/>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E6E109F6-D9DD-47EE-BD61-CD3921CC9F45}" type="slidenum">
              <a:rPr lang="fr-FR" smtClean="0"/>
              <a:pPr/>
              <a:t>‹N°›</a:t>
            </a:fld>
            <a:endParaRPr lang="fr-FR"/>
          </a:p>
        </p:txBody>
      </p:sp>
    </p:spTree>
    <p:extLst>
      <p:ext uri="{BB962C8B-B14F-4D97-AF65-F5344CB8AC3E}">
        <p14:creationId xmlns:p14="http://schemas.microsoft.com/office/powerpoint/2010/main" val="784088170"/>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residence.foch.free.fr/" TargetMode="Externa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FDD9264-A478-4B82-A891-2BEA8BF9F68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 3">
            <a:extLst>
              <a:ext uri="{FF2B5EF4-FFF2-40B4-BE49-F238E27FC236}">
                <a16:creationId xmlns:a16="http://schemas.microsoft.com/office/drawing/2014/main" id="{6DEDD22F-0D50-8344-A4C4-0908DFBF074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1"/>
          <a:stretch/>
        </p:blipFill>
        <p:spPr>
          <a:xfrm>
            <a:off x="20" y="-1"/>
            <a:ext cx="12188932" cy="6858000"/>
          </a:xfrm>
          <a:prstGeom prst="rect">
            <a:avLst/>
          </a:prstGeom>
        </p:spPr>
      </p:pic>
      <p:sp>
        <p:nvSpPr>
          <p:cNvPr id="11" name="Rectangle 10">
            <a:extLst>
              <a:ext uri="{FF2B5EF4-FFF2-40B4-BE49-F238E27FC236}">
                <a16:creationId xmlns:a16="http://schemas.microsoft.com/office/drawing/2014/main" id="{C4D755E9-CEF5-43A7-A514-4664F25F398C}"/>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61999"/>
            <a:ext cx="4642228"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2BF879CD-ED15-450F-B829-699C694D2EBC}"/>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a:extLst>
              <a:ext uri="{FF2B5EF4-FFF2-40B4-BE49-F238E27FC236}">
                <a16:creationId xmlns:a16="http://schemas.microsoft.com/office/drawing/2014/main" id="{36F1DF58-9A12-DC47-ABF5-A092E83F5E84}"/>
              </a:ext>
            </a:extLst>
          </p:cNvPr>
          <p:cNvSpPr>
            <a:spLocks noGrp="1"/>
          </p:cNvSpPr>
          <p:nvPr>
            <p:ph type="ctrTitle"/>
          </p:nvPr>
        </p:nvSpPr>
        <p:spPr>
          <a:xfrm>
            <a:off x="643467" y="1298448"/>
            <a:ext cx="3685070" cy="3255264"/>
          </a:xfrm>
        </p:spPr>
        <p:txBody>
          <a:bodyPr>
            <a:normAutofit/>
          </a:bodyPr>
          <a:lstStyle/>
          <a:p>
            <a:r>
              <a:rPr lang="fr-FR" sz="4800" dirty="0"/>
              <a:t>Pré assemblée générale  </a:t>
            </a:r>
          </a:p>
        </p:txBody>
      </p:sp>
      <p:sp>
        <p:nvSpPr>
          <p:cNvPr id="3" name="Sous-titre 2">
            <a:extLst>
              <a:ext uri="{FF2B5EF4-FFF2-40B4-BE49-F238E27FC236}">
                <a16:creationId xmlns:a16="http://schemas.microsoft.com/office/drawing/2014/main" id="{30CA9DB3-DE63-1F45-BB09-DBF2A2CB77B4}"/>
              </a:ext>
            </a:extLst>
          </p:cNvPr>
          <p:cNvSpPr>
            <a:spLocks noGrp="1"/>
          </p:cNvSpPr>
          <p:nvPr>
            <p:ph type="subTitle" idx="1"/>
          </p:nvPr>
        </p:nvSpPr>
        <p:spPr>
          <a:xfrm>
            <a:off x="643467" y="4670246"/>
            <a:ext cx="3685069" cy="914400"/>
          </a:xfrm>
        </p:spPr>
        <p:txBody>
          <a:bodyPr>
            <a:normAutofit/>
          </a:bodyPr>
          <a:lstStyle/>
          <a:p>
            <a:r>
              <a:rPr lang="fr-FR" sz="2400" dirty="0"/>
              <a:t>2019</a:t>
            </a:r>
          </a:p>
          <a:p>
            <a:endParaRPr lang="fr-FR" dirty="0"/>
          </a:p>
        </p:txBody>
      </p:sp>
    </p:spTree>
    <p:extLst>
      <p:ext uri="{BB962C8B-B14F-4D97-AF65-F5344CB8AC3E}">
        <p14:creationId xmlns:p14="http://schemas.microsoft.com/office/powerpoint/2010/main" val="16574726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188C486-DE23-E248-9443-83DD146290AD}"/>
              </a:ext>
            </a:extLst>
          </p:cNvPr>
          <p:cNvSpPr>
            <a:spLocks noGrp="1"/>
          </p:cNvSpPr>
          <p:nvPr>
            <p:ph type="title"/>
          </p:nvPr>
        </p:nvSpPr>
        <p:spPr/>
        <p:txBody>
          <a:bodyPr>
            <a:normAutofit/>
          </a:bodyPr>
          <a:lstStyle/>
          <a:p>
            <a:r>
              <a:rPr lang="fr-FR" sz="4800" b="1" dirty="0">
                <a:effectLst>
                  <a:outerShdw blurRad="38100" dist="38100" dir="2700000" algn="tl">
                    <a:srgbClr val="000000">
                      <a:alpha val="43137"/>
                    </a:srgbClr>
                  </a:outerShdw>
                </a:effectLst>
              </a:rPr>
              <a:t>Objectifs principaux</a:t>
            </a:r>
            <a:endParaRPr lang="fr-FR" sz="4800" b="1" dirty="0"/>
          </a:p>
        </p:txBody>
      </p:sp>
      <p:sp>
        <p:nvSpPr>
          <p:cNvPr id="3" name="Espace réservé du contenu 2">
            <a:extLst>
              <a:ext uri="{FF2B5EF4-FFF2-40B4-BE49-F238E27FC236}">
                <a16:creationId xmlns:a16="http://schemas.microsoft.com/office/drawing/2014/main" id="{9B5ED0B2-698F-314A-BD0E-4C3E71A38924}"/>
              </a:ext>
            </a:extLst>
          </p:cNvPr>
          <p:cNvSpPr>
            <a:spLocks noGrp="1"/>
          </p:cNvSpPr>
          <p:nvPr>
            <p:ph idx="1"/>
          </p:nvPr>
        </p:nvSpPr>
        <p:spPr/>
        <p:txBody>
          <a:bodyPr>
            <a:normAutofit/>
          </a:bodyPr>
          <a:lstStyle/>
          <a:p>
            <a:pPr marL="457200" indent="-457200">
              <a:buFont typeface="Wingdings 2" pitchFamily="18" charset="2"/>
              <a:buAutoNum type="arabicPeriod"/>
            </a:pPr>
            <a:r>
              <a:rPr lang="fr-FR" sz="3600" b="1" dirty="0">
                <a:latin typeface="Calibri" panose="020F0502020204030204" pitchFamily="34" charset="0"/>
                <a:cs typeface="Calibri" panose="020F0502020204030204" pitchFamily="34" charset="0"/>
              </a:rPr>
              <a:t>Toujours une Réduction des charges </a:t>
            </a:r>
          </a:p>
          <a:p>
            <a:pPr marL="457200" indent="-457200">
              <a:buFont typeface="Wingdings 2" pitchFamily="18" charset="2"/>
              <a:buAutoNum type="arabicPeriod"/>
            </a:pPr>
            <a:r>
              <a:rPr lang="fr-FR" sz="3600" b="1" dirty="0">
                <a:latin typeface="Calibri" panose="020F0502020204030204" pitchFamily="34" charset="0"/>
                <a:cs typeface="Calibri" panose="020F0502020204030204" pitchFamily="34" charset="0"/>
              </a:rPr>
              <a:t>Suivi des travaux votés</a:t>
            </a:r>
          </a:p>
          <a:p>
            <a:pPr marL="457200" indent="-457200">
              <a:buFont typeface="Wingdings 2" pitchFamily="18" charset="2"/>
              <a:buAutoNum type="arabicPeriod"/>
            </a:pPr>
            <a:r>
              <a:rPr lang="fr-FR" sz="3600" b="1" dirty="0">
                <a:latin typeface="Calibri" panose="020F0502020204030204" pitchFamily="34" charset="0"/>
                <a:cs typeface="Calibri" panose="020F0502020204030204" pitchFamily="34" charset="0"/>
              </a:rPr>
              <a:t>Projets proposés cette année</a:t>
            </a:r>
          </a:p>
          <a:p>
            <a:pPr marL="457200" indent="-457200">
              <a:buFont typeface="Wingdings 2" pitchFamily="18" charset="2"/>
              <a:buAutoNum type="arabicPeriod"/>
            </a:pPr>
            <a:r>
              <a:rPr lang="fr-FR" sz="3600" b="1" dirty="0">
                <a:latin typeface="Calibri" panose="020F0502020204030204" pitchFamily="34" charset="0"/>
                <a:cs typeface="Calibri" panose="020F0502020204030204" pitchFamily="34" charset="0"/>
              </a:rPr>
              <a:t>Incivilités</a:t>
            </a:r>
          </a:p>
        </p:txBody>
      </p:sp>
    </p:spTree>
    <p:extLst>
      <p:ext uri="{BB962C8B-B14F-4D97-AF65-F5344CB8AC3E}">
        <p14:creationId xmlns:p14="http://schemas.microsoft.com/office/powerpoint/2010/main" val="11748964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48C833-5707-CC4F-97EE-0EAF251320E6}"/>
              </a:ext>
            </a:extLst>
          </p:cNvPr>
          <p:cNvSpPr>
            <a:spLocks noGrp="1"/>
          </p:cNvSpPr>
          <p:nvPr>
            <p:ph type="title"/>
          </p:nvPr>
        </p:nvSpPr>
        <p:spPr/>
        <p:txBody>
          <a:bodyPr/>
          <a:lstStyle/>
          <a:p>
            <a:r>
              <a:rPr lang="fr-FR" b="1" dirty="0">
                <a:effectLst>
                  <a:outerShdw blurRad="38100" dist="38100" dir="2700000" algn="tl">
                    <a:srgbClr val="000000">
                      <a:alpha val="43137"/>
                    </a:srgbClr>
                  </a:outerShdw>
                </a:effectLst>
              </a:rPr>
              <a:t>1</a:t>
            </a:r>
            <a:r>
              <a:rPr lang="fr-FR" sz="4000" b="1" dirty="0">
                <a:effectLst>
                  <a:outerShdw blurRad="38100" dist="38100" dir="2700000" algn="tl">
                    <a:srgbClr val="000000">
                      <a:alpha val="43137"/>
                    </a:srgbClr>
                  </a:outerShdw>
                </a:effectLst>
              </a:rPr>
              <a:t>.  Réduction des charges</a:t>
            </a:r>
            <a:endParaRPr lang="fr-FR" b="1" dirty="0"/>
          </a:p>
        </p:txBody>
      </p:sp>
      <p:graphicFrame>
        <p:nvGraphicFramePr>
          <p:cNvPr id="4" name="Tableau 3">
            <a:extLst>
              <a:ext uri="{FF2B5EF4-FFF2-40B4-BE49-F238E27FC236}">
                <a16:creationId xmlns:a16="http://schemas.microsoft.com/office/drawing/2014/main" id="{31E00ED8-34C0-7C49-ABA7-711B2D93660E}"/>
              </a:ext>
            </a:extLst>
          </p:cNvPr>
          <p:cNvGraphicFramePr>
            <a:graphicFrameLocks noGrp="1"/>
          </p:cNvGraphicFramePr>
          <p:nvPr>
            <p:extLst>
              <p:ext uri="{D42A27DB-BD31-4B8C-83A1-F6EECF244321}">
                <p14:modId xmlns:p14="http://schemas.microsoft.com/office/powerpoint/2010/main" val="4119502115"/>
              </p:ext>
            </p:extLst>
          </p:nvPr>
        </p:nvGraphicFramePr>
        <p:xfrm>
          <a:off x="3437679" y="696641"/>
          <a:ext cx="8385294" cy="5733375"/>
        </p:xfrm>
        <a:graphic>
          <a:graphicData uri="http://schemas.openxmlformats.org/drawingml/2006/table">
            <a:tbl>
              <a:tblPr firstRow="1" firstCol="1" bandRow="1"/>
              <a:tblGrid>
                <a:gridCol w="1498673">
                  <a:extLst>
                    <a:ext uri="{9D8B030D-6E8A-4147-A177-3AD203B41FA5}">
                      <a16:colId xmlns:a16="http://schemas.microsoft.com/office/drawing/2014/main" val="20000"/>
                    </a:ext>
                  </a:extLst>
                </a:gridCol>
                <a:gridCol w="1296425">
                  <a:extLst>
                    <a:ext uri="{9D8B030D-6E8A-4147-A177-3AD203B41FA5}">
                      <a16:colId xmlns:a16="http://schemas.microsoft.com/office/drawing/2014/main" val="20001"/>
                    </a:ext>
                  </a:extLst>
                </a:gridCol>
                <a:gridCol w="1397549">
                  <a:extLst>
                    <a:ext uri="{9D8B030D-6E8A-4147-A177-3AD203B41FA5}">
                      <a16:colId xmlns:a16="http://schemas.microsoft.com/office/drawing/2014/main" val="20002"/>
                    </a:ext>
                  </a:extLst>
                </a:gridCol>
                <a:gridCol w="1397549">
                  <a:extLst>
                    <a:ext uri="{9D8B030D-6E8A-4147-A177-3AD203B41FA5}">
                      <a16:colId xmlns:a16="http://schemas.microsoft.com/office/drawing/2014/main" val="20003"/>
                    </a:ext>
                  </a:extLst>
                </a:gridCol>
                <a:gridCol w="1397549">
                  <a:extLst>
                    <a:ext uri="{9D8B030D-6E8A-4147-A177-3AD203B41FA5}">
                      <a16:colId xmlns:a16="http://schemas.microsoft.com/office/drawing/2014/main" val="20004"/>
                    </a:ext>
                  </a:extLst>
                </a:gridCol>
                <a:gridCol w="1397549">
                  <a:extLst>
                    <a:ext uri="{9D8B030D-6E8A-4147-A177-3AD203B41FA5}">
                      <a16:colId xmlns:a16="http://schemas.microsoft.com/office/drawing/2014/main" val="2410926110"/>
                    </a:ext>
                  </a:extLst>
                </a:gridCol>
              </a:tblGrid>
              <a:tr h="357719">
                <a:tc>
                  <a:txBody>
                    <a:bodyPr/>
                    <a:lstStyle/>
                    <a:p>
                      <a:pPr defTabSz="590400">
                        <a:lnSpc>
                          <a:spcPct val="107000"/>
                        </a:lnSpc>
                        <a:spcAft>
                          <a:spcPts val="0"/>
                        </a:spcAft>
                      </a:pPr>
                      <a:r>
                        <a:rPr lang="fr-FR" sz="1800" b="1"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2000" b="1" dirty="0">
                          <a:effectLst/>
                          <a:latin typeface="Calibri" panose="020F0502020204030204" pitchFamily="34" charset="0"/>
                          <a:ea typeface="Calibri" panose="020F0502020204030204" pitchFamily="34" charset="0"/>
                          <a:cs typeface="Times New Roman" panose="02020603050405020304" pitchFamily="18" charset="0"/>
                        </a:rPr>
                        <a:t>2014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2000" b="1">
                          <a:effectLst/>
                          <a:latin typeface="Calibri" panose="020F0502020204030204" pitchFamily="34" charset="0"/>
                          <a:ea typeface="Calibri" panose="020F0502020204030204" pitchFamily="34" charset="0"/>
                          <a:cs typeface="Times New Roman" panose="02020603050405020304" pitchFamily="18" charset="0"/>
                        </a:rPr>
                        <a:t>2015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2000" b="1">
                          <a:effectLst/>
                          <a:latin typeface="Calibri" panose="020F0502020204030204" pitchFamily="34" charset="0"/>
                          <a:ea typeface="Calibri" panose="020F0502020204030204" pitchFamily="34" charset="0"/>
                          <a:cs typeface="Times New Roman" panose="02020603050405020304" pitchFamily="18" charset="0"/>
                        </a:rPr>
                        <a:t>2016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2000" b="1">
                          <a:effectLst/>
                          <a:latin typeface="Calibri" panose="020F0502020204030204" pitchFamily="34" charset="0"/>
                          <a:ea typeface="Calibri" panose="020F0502020204030204" pitchFamily="34" charset="0"/>
                          <a:cs typeface="Times New Roman" panose="02020603050405020304" pitchFamily="18" charset="0"/>
                        </a:rPr>
                        <a:t>2017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2000" b="1" dirty="0">
                          <a:effectLst/>
                          <a:latin typeface="Calibri" panose="020F0502020204030204" pitchFamily="34" charset="0"/>
                          <a:ea typeface="Calibri" panose="020F0502020204030204" pitchFamily="34" charset="0"/>
                          <a:cs typeface="Times New Roman" panose="02020603050405020304" pitchFamily="18" charset="0"/>
                        </a:rPr>
                        <a:t>2018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695273">
                <a:tc>
                  <a:txBody>
                    <a:bodyPr/>
                    <a:lstStyle/>
                    <a:p>
                      <a:pPr algn="ctr" defTabSz="590400">
                        <a:lnSpc>
                          <a:spcPct val="107000"/>
                        </a:lnSpc>
                        <a:spcAft>
                          <a:spcPts val="0"/>
                        </a:spcAft>
                      </a:pPr>
                      <a:r>
                        <a:rPr lang="fr-FR" sz="1800" b="1" dirty="0">
                          <a:effectLst/>
                          <a:latin typeface="Calibri" panose="020F0502020204030204" pitchFamily="34" charset="0"/>
                          <a:ea typeface="Calibri" panose="020F0502020204030204" pitchFamily="34" charset="0"/>
                          <a:cs typeface="Times New Roman" panose="02020603050405020304" pitchFamily="18" charset="0"/>
                        </a:rPr>
                        <a:t>Charges totales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2000" b="0" dirty="0">
                          <a:effectLst/>
                          <a:latin typeface="Calibri" panose="020F0502020204030204" pitchFamily="34" charset="0"/>
                          <a:ea typeface="Calibri" panose="020F0502020204030204" pitchFamily="34" charset="0"/>
                          <a:cs typeface="Times New Roman" panose="02020603050405020304" pitchFamily="18" charset="0"/>
                        </a:rPr>
                        <a:t>349 883€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2000" b="0" dirty="0">
                          <a:effectLst/>
                          <a:latin typeface="Calibri" panose="020F0502020204030204" pitchFamily="34" charset="0"/>
                          <a:ea typeface="Calibri" panose="020F0502020204030204" pitchFamily="34" charset="0"/>
                          <a:cs typeface="Times New Roman" panose="02020603050405020304" pitchFamily="18" charset="0"/>
                        </a:rPr>
                        <a:t>369 099€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2000" b="0" dirty="0">
                          <a:effectLst/>
                          <a:latin typeface="Calibri" panose="020F0502020204030204" pitchFamily="34" charset="0"/>
                          <a:ea typeface="Calibri" panose="020F0502020204030204" pitchFamily="34" charset="0"/>
                          <a:cs typeface="Times New Roman" panose="02020603050405020304" pitchFamily="18" charset="0"/>
                        </a:rPr>
                        <a:t>326 966€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2000" b="0" dirty="0">
                          <a:effectLst/>
                          <a:latin typeface="Calibri" panose="020F0502020204030204" pitchFamily="34" charset="0"/>
                          <a:ea typeface="Calibri" panose="020F0502020204030204" pitchFamily="34" charset="0"/>
                          <a:cs typeface="Times New Roman" panose="02020603050405020304" pitchFamily="18" charset="0"/>
                        </a:rPr>
                        <a:t>310 379€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endParaRPr lang="fr-FR" sz="2000" b="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fr-FR" sz="2000" b="0" dirty="0">
                          <a:effectLst/>
                          <a:latin typeface="Calibri" panose="020F0502020204030204" pitchFamily="34" charset="0"/>
                          <a:ea typeface="Calibri" panose="020F0502020204030204" pitchFamily="34" charset="0"/>
                          <a:cs typeface="Times New Roman" panose="02020603050405020304" pitchFamily="18" charset="0"/>
                        </a:rPr>
                        <a:t>282</a:t>
                      </a:r>
                      <a:r>
                        <a:rPr lang="fr-FR" sz="2000" b="0" baseline="0" dirty="0">
                          <a:effectLst/>
                          <a:latin typeface="Calibri" panose="020F0502020204030204" pitchFamily="34" charset="0"/>
                          <a:ea typeface="Calibri" panose="020F0502020204030204" pitchFamily="34" charset="0"/>
                          <a:cs typeface="Times New Roman" panose="02020603050405020304" pitchFamily="18" charset="0"/>
                        </a:rPr>
                        <a:t> 787 </a:t>
                      </a:r>
                      <a:endParaRPr lang="fr-FR" sz="2000" b="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endParaRPr lang="fr-FR"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715437">
                <a:tc>
                  <a:txBody>
                    <a:bodyPr/>
                    <a:lstStyle/>
                    <a:p>
                      <a:pPr algn="ctr" defTabSz="590400">
                        <a:lnSpc>
                          <a:spcPct val="107000"/>
                        </a:lnSpc>
                        <a:spcAft>
                          <a:spcPts val="0"/>
                        </a:spcAft>
                      </a:pPr>
                      <a:r>
                        <a:rPr lang="fr-FR" sz="1800" b="1" dirty="0">
                          <a:effectLst/>
                          <a:latin typeface="Calibri" panose="020F0502020204030204" pitchFamily="34" charset="0"/>
                          <a:ea typeface="Calibri" panose="020F0502020204030204" pitchFamily="34" charset="0"/>
                          <a:cs typeface="Times New Roman" panose="02020603050405020304" pitchFamily="18" charset="0"/>
                        </a:rPr>
                        <a:t>Budget voté</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2000" b="0" dirty="0">
                          <a:effectLst/>
                          <a:latin typeface="Calibri" panose="020F0502020204030204" pitchFamily="34" charset="0"/>
                          <a:ea typeface="Calibri" panose="020F0502020204030204" pitchFamily="34" charset="0"/>
                          <a:cs typeface="Times New Roman" panose="02020603050405020304" pitchFamily="18" charset="0"/>
                        </a:rPr>
                        <a:t>343 902€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2000" b="0" dirty="0">
                          <a:effectLst/>
                          <a:latin typeface="Calibri" panose="020F0502020204030204" pitchFamily="34" charset="0"/>
                          <a:ea typeface="Calibri" panose="020F0502020204030204" pitchFamily="34" charset="0"/>
                          <a:cs typeface="Times New Roman" panose="02020603050405020304" pitchFamily="18" charset="0"/>
                        </a:rPr>
                        <a:t>359 454€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2000" b="0" dirty="0">
                          <a:effectLst/>
                          <a:latin typeface="Calibri" panose="020F0502020204030204" pitchFamily="34" charset="0"/>
                          <a:ea typeface="Calibri" panose="020F0502020204030204" pitchFamily="34" charset="0"/>
                          <a:cs typeface="Times New Roman" panose="02020603050405020304" pitchFamily="18" charset="0"/>
                        </a:rPr>
                        <a:t>355 000€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2000" b="0" dirty="0">
                          <a:effectLst/>
                          <a:latin typeface="Calibri" panose="020F0502020204030204" pitchFamily="34" charset="0"/>
                          <a:ea typeface="Calibri" panose="020F0502020204030204" pitchFamily="34" charset="0"/>
                          <a:cs typeface="Times New Roman" panose="02020603050405020304" pitchFamily="18" charset="0"/>
                        </a:rPr>
                        <a:t>326 273€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2000" b="0" dirty="0">
                          <a:effectLst/>
                          <a:latin typeface="Calibri" panose="020F0502020204030204" pitchFamily="34" charset="0"/>
                          <a:ea typeface="Calibri" panose="020F0502020204030204" pitchFamily="34" charset="0"/>
                          <a:cs typeface="Times New Roman" panose="02020603050405020304" pitchFamily="18" charset="0"/>
                        </a:rPr>
                        <a:t>326 273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715437">
                <a:tc>
                  <a:txBody>
                    <a:bodyPr/>
                    <a:lstStyle/>
                    <a:p>
                      <a:pPr algn="ctr" defTabSz="590400">
                        <a:lnSpc>
                          <a:spcPct val="107000"/>
                        </a:lnSpc>
                        <a:spcAft>
                          <a:spcPts val="0"/>
                        </a:spcAft>
                      </a:pPr>
                      <a:r>
                        <a:rPr lang="fr-FR" sz="1800" b="1" dirty="0">
                          <a:effectLst/>
                          <a:latin typeface="Calibri" panose="020F0502020204030204" pitchFamily="34" charset="0"/>
                          <a:ea typeface="Calibri" panose="020F0502020204030204" pitchFamily="34" charset="0"/>
                          <a:cs typeface="Times New Roman" panose="02020603050405020304" pitchFamily="18" charset="0"/>
                        </a:rPr>
                        <a:t>Chauffage seul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2000" b="0" dirty="0">
                          <a:effectLst/>
                          <a:latin typeface="Calibri" panose="020F0502020204030204" pitchFamily="34" charset="0"/>
                          <a:ea typeface="Calibri" panose="020F0502020204030204" pitchFamily="34" charset="0"/>
                          <a:cs typeface="Times New Roman" panose="02020603050405020304" pitchFamily="18" charset="0"/>
                        </a:rPr>
                        <a:t>174 826€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2000" b="0" dirty="0">
                          <a:effectLst/>
                          <a:latin typeface="Calibri" panose="020F0502020204030204" pitchFamily="34" charset="0"/>
                          <a:ea typeface="Calibri" panose="020F0502020204030204" pitchFamily="34" charset="0"/>
                          <a:cs typeface="Times New Roman" panose="02020603050405020304" pitchFamily="18" charset="0"/>
                        </a:rPr>
                        <a:t>175 143€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2000" b="0" dirty="0">
                          <a:effectLst/>
                          <a:latin typeface="Calibri" panose="020F0502020204030204" pitchFamily="34" charset="0"/>
                          <a:ea typeface="Calibri" panose="020F0502020204030204" pitchFamily="34" charset="0"/>
                          <a:cs typeface="Times New Roman" panose="02020603050405020304" pitchFamily="18" charset="0"/>
                        </a:rPr>
                        <a:t>148 034€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2000" b="0" dirty="0">
                          <a:effectLst/>
                          <a:latin typeface="Calibri" panose="020F0502020204030204" pitchFamily="34" charset="0"/>
                          <a:ea typeface="Calibri" panose="020F0502020204030204" pitchFamily="34" charset="0"/>
                          <a:cs typeface="Times New Roman" panose="02020603050405020304" pitchFamily="18" charset="0"/>
                        </a:rPr>
                        <a:t>139 372€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2000" b="0" dirty="0">
                          <a:effectLst/>
                          <a:latin typeface="Calibri" panose="020F0502020204030204" pitchFamily="34" charset="0"/>
                          <a:ea typeface="Calibri" panose="020F0502020204030204" pitchFamily="34" charset="0"/>
                          <a:cs typeface="Times New Roman" panose="02020603050405020304" pitchFamily="18" charset="0"/>
                        </a:rPr>
                        <a:t>127 843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695273">
                <a:tc>
                  <a:txBody>
                    <a:bodyPr/>
                    <a:lstStyle/>
                    <a:p>
                      <a:pPr algn="ctr" defTabSz="590400">
                        <a:lnSpc>
                          <a:spcPct val="107000"/>
                        </a:lnSpc>
                        <a:spcAft>
                          <a:spcPts val="0"/>
                        </a:spcAft>
                      </a:pPr>
                      <a:r>
                        <a:rPr lang="fr-FR" sz="1800" b="1" dirty="0">
                          <a:effectLst/>
                          <a:latin typeface="Calibri" panose="020F0502020204030204" pitchFamily="34" charset="0"/>
                          <a:ea typeface="Calibri" panose="020F0502020204030204" pitchFamily="34" charset="0"/>
                          <a:cs typeface="Times New Roman" panose="02020603050405020304" pitchFamily="18" charset="0"/>
                        </a:rPr>
                        <a:t>Solde Fonds de travaux</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2000" b="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2000" b="0" dirty="0">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2000" b="0" dirty="0">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2000" b="0" dirty="0">
                          <a:effectLst/>
                          <a:latin typeface="Calibri" panose="020F0502020204030204" pitchFamily="34" charset="0"/>
                          <a:ea typeface="Calibri" panose="020F0502020204030204" pitchFamily="34" charset="0"/>
                          <a:cs typeface="Times New Roman" panose="02020603050405020304" pitchFamily="18" charset="0"/>
                        </a:rPr>
                        <a:t>  16 682€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2000" b="0" dirty="0">
                          <a:effectLst/>
                          <a:latin typeface="Calibri" panose="020F0502020204030204" pitchFamily="34" charset="0"/>
                          <a:ea typeface="Calibri" panose="020F0502020204030204" pitchFamily="34" charset="0"/>
                          <a:cs typeface="Times New Roman" panose="02020603050405020304" pitchFamily="18" charset="0"/>
                        </a:rPr>
                        <a:t>17 885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57719">
                <a:tc>
                  <a:txBody>
                    <a:bodyPr/>
                    <a:lstStyle/>
                    <a:p>
                      <a:pPr algn="ctr" defTabSz="590400">
                        <a:lnSpc>
                          <a:spcPct val="107000"/>
                        </a:lnSpc>
                        <a:spcAft>
                          <a:spcPts val="0"/>
                        </a:spcAft>
                      </a:pPr>
                      <a:r>
                        <a:rPr lang="fr-FR" sz="1800" b="1" dirty="0">
                          <a:effectLst/>
                          <a:latin typeface="Calibri" panose="020F0502020204030204" pitchFamily="34" charset="0"/>
                          <a:ea typeface="Calibri" panose="020F0502020204030204" pitchFamily="34" charset="0"/>
                          <a:cs typeface="Times New Roman" panose="02020603050405020304" pitchFamily="18" charset="0"/>
                        </a:rPr>
                        <a:t>Travaux</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2000" b="0" dirty="0">
                          <a:effectLst/>
                          <a:latin typeface="Calibri" panose="020F0502020204030204" pitchFamily="34" charset="0"/>
                          <a:ea typeface="Calibri" panose="020F0502020204030204" pitchFamily="34" charset="0"/>
                          <a:cs typeface="Times New Roman" panose="02020603050405020304" pitchFamily="18" charset="0"/>
                        </a:rPr>
                        <a:t>11 758€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2000" b="0" dirty="0">
                          <a:effectLst/>
                          <a:latin typeface="Calibri" panose="020F0502020204030204" pitchFamily="34" charset="0"/>
                          <a:ea typeface="Calibri" panose="020F0502020204030204" pitchFamily="34" charset="0"/>
                          <a:cs typeface="Times New Roman" panose="02020603050405020304" pitchFamily="18" charset="0"/>
                        </a:rPr>
                        <a:t>18 620€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2000" b="0" dirty="0">
                          <a:effectLst/>
                          <a:latin typeface="Calibri" panose="020F0502020204030204" pitchFamily="34" charset="0"/>
                          <a:ea typeface="Calibri" panose="020F0502020204030204" pitchFamily="34" charset="0"/>
                          <a:cs typeface="Times New Roman" panose="02020603050405020304" pitchFamily="18" charset="0"/>
                        </a:rPr>
                        <a:t>51 099€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2000" b="0" dirty="0">
                          <a:effectLst/>
                          <a:latin typeface="Calibri" panose="020F0502020204030204" pitchFamily="34" charset="0"/>
                          <a:ea typeface="Calibri" panose="020F0502020204030204" pitchFamily="34" charset="0"/>
                          <a:cs typeface="Times New Roman" panose="02020603050405020304" pitchFamily="18" charset="0"/>
                        </a:rPr>
                        <a:t>157 695€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endParaRPr lang="fr-FR"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695273">
                <a:tc>
                  <a:txBody>
                    <a:bodyPr/>
                    <a:lstStyle/>
                    <a:p>
                      <a:pPr algn="ctr" defTabSz="590400">
                        <a:lnSpc>
                          <a:spcPct val="107000"/>
                        </a:lnSpc>
                        <a:spcAft>
                          <a:spcPts val="0"/>
                        </a:spcAft>
                      </a:pPr>
                      <a:r>
                        <a:rPr lang="fr-FR" sz="1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Rappel</a:t>
                      </a:r>
                      <a:endParaRPr lang="fr-FR" sz="1800" b="1" kern="12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2000" b="0" kern="12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5 981€ = 39€/Appart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07000"/>
                        </a:lnSpc>
                        <a:spcAft>
                          <a:spcPts val="0"/>
                        </a:spcAft>
                      </a:pPr>
                      <a:r>
                        <a:rPr lang="fr-FR" sz="2000" b="0" kern="12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9645€ = 64€/Appart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2000" b="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07000"/>
                        </a:lnSpc>
                        <a:spcAft>
                          <a:spcPts val="0"/>
                        </a:spcAft>
                      </a:pPr>
                      <a:r>
                        <a:rPr lang="fr-FR" sz="2000" b="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07000"/>
                        </a:lnSpc>
                        <a:spcAft>
                          <a:spcPts val="0"/>
                        </a:spcAft>
                      </a:pPr>
                      <a:endParaRPr lang="fr-FR" sz="2000" b="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695273">
                <a:tc>
                  <a:txBody>
                    <a:bodyPr/>
                    <a:lstStyle/>
                    <a:p>
                      <a:pPr algn="ctr" defTabSz="590400">
                        <a:lnSpc>
                          <a:spcPct val="107000"/>
                        </a:lnSpc>
                        <a:spcAft>
                          <a:spcPts val="0"/>
                        </a:spcAft>
                      </a:pPr>
                      <a:r>
                        <a:rPr lang="fr-FR" sz="1800" b="1" kern="12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Redistribution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2000" b="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07000"/>
                        </a:lnSpc>
                        <a:spcAft>
                          <a:spcPts val="0"/>
                        </a:spcAft>
                      </a:pPr>
                      <a:r>
                        <a:rPr lang="fr-FR" sz="2000" b="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2000" b="0" kern="12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28 033€ = </a:t>
                      </a:r>
                    </a:p>
                    <a:p>
                      <a:pPr algn="ctr">
                        <a:lnSpc>
                          <a:spcPct val="107000"/>
                        </a:lnSpc>
                        <a:spcAft>
                          <a:spcPts val="0"/>
                        </a:spcAft>
                      </a:pPr>
                      <a:r>
                        <a:rPr lang="fr-FR" sz="2000" b="0" kern="12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187€/Appart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07000"/>
                        </a:lnSpc>
                        <a:spcAft>
                          <a:spcPts val="0"/>
                        </a:spcAft>
                      </a:pPr>
                      <a:r>
                        <a:rPr lang="fr-FR" sz="2000" b="0" kern="12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15</a:t>
                      </a:r>
                      <a:r>
                        <a:rPr lang="fr-FR" sz="2000" b="0" kern="1200" baseline="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 894</a:t>
                      </a:r>
                      <a:r>
                        <a:rPr lang="fr-FR" sz="2000" b="0" kern="12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 =</a:t>
                      </a:r>
                    </a:p>
                    <a:p>
                      <a:pPr marL="0" algn="ctr" defTabSz="914400" rtl="0" eaLnBrk="1" latinLnBrk="0" hangingPunct="1">
                        <a:lnSpc>
                          <a:spcPct val="107000"/>
                        </a:lnSpc>
                        <a:spcAft>
                          <a:spcPts val="0"/>
                        </a:spcAft>
                      </a:pPr>
                      <a:r>
                        <a:rPr lang="fr-FR" sz="2000" b="0" kern="12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106€/Appart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07000"/>
                        </a:lnSpc>
                        <a:spcAft>
                          <a:spcPts val="0"/>
                        </a:spcAft>
                      </a:pPr>
                      <a:r>
                        <a:rPr lang="fr-FR" sz="2000" b="0" kern="12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43</a:t>
                      </a:r>
                      <a:r>
                        <a:rPr lang="fr-FR" sz="2000" b="0" kern="1200" baseline="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 486</a:t>
                      </a:r>
                      <a:r>
                        <a:rPr lang="fr-FR" sz="2000" b="0" kern="12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 =</a:t>
                      </a:r>
                    </a:p>
                    <a:p>
                      <a:pPr marL="0" algn="ctr" defTabSz="914400" rtl="0" eaLnBrk="1" latinLnBrk="0" hangingPunct="1">
                        <a:lnSpc>
                          <a:spcPct val="107000"/>
                        </a:lnSpc>
                        <a:spcAft>
                          <a:spcPts val="0"/>
                        </a:spcAft>
                      </a:pPr>
                      <a:r>
                        <a:rPr lang="fr-FR" sz="2000" b="0" kern="12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290€/Appart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04925701"/>
                  </a:ext>
                </a:extLst>
              </a:tr>
            </a:tbl>
          </a:graphicData>
        </a:graphic>
      </p:graphicFrame>
    </p:spTree>
    <p:extLst>
      <p:ext uri="{BB962C8B-B14F-4D97-AF65-F5344CB8AC3E}">
        <p14:creationId xmlns:p14="http://schemas.microsoft.com/office/powerpoint/2010/main" val="8560715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6147823B-200A-7E4D-BF66-ED18A30AE38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818120" y="761999"/>
            <a:ext cx="3617432" cy="2581995"/>
          </a:xfrm>
          <a:prstGeom prst="rect">
            <a:avLst/>
          </a:prstGeom>
        </p:spPr>
      </p:pic>
      <p:pic>
        <p:nvPicPr>
          <p:cNvPr id="9" name="Image 8">
            <a:extLst>
              <a:ext uri="{FF2B5EF4-FFF2-40B4-BE49-F238E27FC236}">
                <a16:creationId xmlns:a16="http://schemas.microsoft.com/office/drawing/2014/main" id="{71C466BB-2967-9146-B327-5FDAE11B5FE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3"/>
          <a:stretch/>
        </p:blipFill>
        <p:spPr>
          <a:xfrm>
            <a:off x="7818120" y="3504142"/>
            <a:ext cx="3617432" cy="2591857"/>
          </a:xfrm>
          <a:prstGeom prst="rect">
            <a:avLst/>
          </a:prstGeom>
        </p:spPr>
      </p:pic>
      <p:sp>
        <p:nvSpPr>
          <p:cNvPr id="2" name="Titre 1">
            <a:extLst>
              <a:ext uri="{FF2B5EF4-FFF2-40B4-BE49-F238E27FC236}">
                <a16:creationId xmlns:a16="http://schemas.microsoft.com/office/drawing/2014/main" id="{060EDDA8-A2E1-A144-982B-1A37EA39D59F}"/>
              </a:ext>
            </a:extLst>
          </p:cNvPr>
          <p:cNvSpPr>
            <a:spLocks noGrp="1"/>
          </p:cNvSpPr>
          <p:nvPr>
            <p:ph type="title"/>
          </p:nvPr>
        </p:nvSpPr>
        <p:spPr>
          <a:xfrm>
            <a:off x="252919" y="1123837"/>
            <a:ext cx="2947482" cy="4601183"/>
          </a:xfrm>
        </p:spPr>
        <p:txBody>
          <a:bodyPr>
            <a:normAutofit/>
          </a:bodyPr>
          <a:lstStyle/>
          <a:p>
            <a:r>
              <a:rPr lang="fr-FR" sz="4400" dirty="0">
                <a:effectLst>
                  <a:outerShdw blurRad="38100" dist="38100" dir="2700000" algn="tl">
                    <a:srgbClr val="000000">
                      <a:alpha val="43137"/>
                    </a:srgbClr>
                  </a:outerShdw>
                </a:effectLst>
              </a:rPr>
              <a:t>2. Suivi des travaux</a:t>
            </a:r>
            <a:endParaRPr lang="fr-FR" sz="4400" dirty="0"/>
          </a:p>
        </p:txBody>
      </p:sp>
      <p:sp>
        <p:nvSpPr>
          <p:cNvPr id="3" name="Espace réservé du contenu 2">
            <a:extLst>
              <a:ext uri="{FF2B5EF4-FFF2-40B4-BE49-F238E27FC236}">
                <a16:creationId xmlns:a16="http://schemas.microsoft.com/office/drawing/2014/main" id="{C58CBCCF-5788-9540-92DD-4DAFDAF70D90}"/>
              </a:ext>
            </a:extLst>
          </p:cNvPr>
          <p:cNvSpPr>
            <a:spLocks noGrp="1"/>
          </p:cNvSpPr>
          <p:nvPr>
            <p:ph idx="1"/>
          </p:nvPr>
        </p:nvSpPr>
        <p:spPr>
          <a:xfrm>
            <a:off x="3518321" y="170122"/>
            <a:ext cx="4214717" cy="7400260"/>
          </a:xfrm>
        </p:spPr>
        <p:txBody>
          <a:bodyPr>
            <a:normAutofit/>
          </a:bodyPr>
          <a:lstStyle/>
          <a:p>
            <a:pPr marL="0" indent="0">
              <a:buNone/>
            </a:pPr>
            <a:r>
              <a:rPr lang="fr-FR" sz="3600" b="1" dirty="0">
                <a:latin typeface="Calibri" panose="020F0502020204030204" pitchFamily="34" charset="0"/>
                <a:cs typeface="Calibri" panose="020F0502020204030204" pitchFamily="34" charset="0"/>
              </a:rPr>
              <a:t>Isolation des toitures</a:t>
            </a:r>
          </a:p>
          <a:p>
            <a:pPr marL="0" indent="0">
              <a:buNone/>
            </a:pPr>
            <a:endParaRPr lang="fr-FR" b="1" dirty="0">
              <a:latin typeface="Calibri" panose="020F0502020204030204" pitchFamily="34" charset="0"/>
              <a:cs typeface="Calibri" panose="020F0502020204030204" pitchFamily="34" charset="0"/>
            </a:endParaRPr>
          </a:p>
          <a:p>
            <a:r>
              <a:rPr lang="fr-FR" sz="2400" dirty="0">
                <a:latin typeface="Calibri" panose="020F0502020204030204" pitchFamily="34" charset="0"/>
                <a:cs typeface="Calibri" panose="020F0502020204030204" pitchFamily="34" charset="0"/>
              </a:rPr>
              <a:t>Travaux réalisés de mars à juin</a:t>
            </a:r>
          </a:p>
          <a:p>
            <a:r>
              <a:rPr lang="fr-FR" sz="2400" dirty="0">
                <a:latin typeface="Calibri" panose="020F0502020204030204" pitchFamily="34" charset="0"/>
                <a:cs typeface="Calibri" panose="020F0502020204030204" pitchFamily="34" charset="0"/>
              </a:rPr>
              <a:t>L’isolation des toitures est terminée et les résidents du 4ème étage ont dû sentir la différence de température dès les 1ers froids. </a:t>
            </a:r>
            <a:endParaRPr lang="fr-FR" sz="2400" b="1" dirty="0">
              <a:solidFill>
                <a:srgbClr val="FF0000"/>
              </a:solidFill>
              <a:latin typeface="Calibri" panose="020F0502020204030204" pitchFamily="34" charset="0"/>
              <a:cs typeface="Calibri" panose="020F0502020204030204" pitchFamily="34" charset="0"/>
            </a:endParaRPr>
          </a:p>
          <a:p>
            <a:r>
              <a:rPr lang="fr-FR" sz="2400" dirty="0">
                <a:latin typeface="Calibri" panose="020F0502020204030204" pitchFamily="34" charset="0"/>
                <a:cs typeface="Calibri" panose="020F0502020204030204" pitchFamily="34" charset="0"/>
              </a:rPr>
              <a:t>Somme Appelée: 231 312 €</a:t>
            </a:r>
          </a:p>
          <a:p>
            <a:pPr marL="0" indent="0">
              <a:buNone/>
            </a:pPr>
            <a:r>
              <a:rPr lang="fr-FR" sz="2400" dirty="0">
                <a:latin typeface="Calibri" panose="020F0502020204030204" pitchFamily="34" charset="0"/>
                <a:cs typeface="Calibri" panose="020F0502020204030204" pitchFamily="34" charset="0"/>
              </a:rPr>
              <a:t>    Coût final: 223 391 €</a:t>
            </a:r>
          </a:p>
          <a:p>
            <a:pPr marL="0" indent="0">
              <a:buNone/>
            </a:pPr>
            <a:r>
              <a:rPr lang="fr-FR" sz="2400" b="1" dirty="0">
                <a:latin typeface="Calibri" panose="020F0502020204030204" pitchFamily="34" charset="0"/>
                <a:cs typeface="Calibri" panose="020F0502020204030204" pitchFamily="34" charset="0"/>
              </a:rPr>
              <a:t>    Gain : 7 921 €, dont 15 000 € de CEE</a:t>
            </a:r>
          </a:p>
          <a:p>
            <a:r>
              <a:rPr lang="fr-FR" sz="2400" dirty="0">
                <a:solidFill>
                  <a:srgbClr val="FF0000"/>
                </a:solidFill>
                <a:latin typeface="Calibri" panose="020F0502020204030204" pitchFamily="34" charset="0"/>
                <a:cs typeface="Calibri" panose="020F0502020204030204" pitchFamily="34" charset="0"/>
              </a:rPr>
              <a:t>Afficher photos toits terminés</a:t>
            </a:r>
          </a:p>
          <a:p>
            <a:endParaRPr lang="fr-FR" sz="2400" dirty="0">
              <a:solidFill>
                <a:srgbClr val="FF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721763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60EDDA8-A2E1-A144-982B-1A37EA39D59F}"/>
              </a:ext>
            </a:extLst>
          </p:cNvPr>
          <p:cNvSpPr>
            <a:spLocks noGrp="1"/>
          </p:cNvSpPr>
          <p:nvPr>
            <p:ph type="title"/>
          </p:nvPr>
        </p:nvSpPr>
        <p:spPr>
          <a:xfrm>
            <a:off x="252919" y="1123837"/>
            <a:ext cx="2947482" cy="4601183"/>
          </a:xfrm>
        </p:spPr>
        <p:txBody>
          <a:bodyPr>
            <a:normAutofit/>
          </a:bodyPr>
          <a:lstStyle/>
          <a:p>
            <a:r>
              <a:rPr lang="fr-FR">
                <a:effectLst>
                  <a:outerShdw blurRad="38100" dist="38100" dir="2700000" algn="tl">
                    <a:srgbClr val="000000">
                      <a:alpha val="43137"/>
                    </a:srgbClr>
                  </a:outerShdw>
                </a:effectLst>
              </a:rPr>
              <a:t>2. Suivi des travaux</a:t>
            </a:r>
            <a:endParaRPr lang="fr-FR"/>
          </a:p>
        </p:txBody>
      </p:sp>
      <p:sp>
        <p:nvSpPr>
          <p:cNvPr id="3" name="Espace réservé du contenu 2">
            <a:extLst>
              <a:ext uri="{FF2B5EF4-FFF2-40B4-BE49-F238E27FC236}">
                <a16:creationId xmlns:a16="http://schemas.microsoft.com/office/drawing/2014/main" id="{C58CBCCF-5788-9540-92DD-4DAFDAF70D90}"/>
              </a:ext>
            </a:extLst>
          </p:cNvPr>
          <p:cNvSpPr>
            <a:spLocks noGrp="1"/>
          </p:cNvSpPr>
          <p:nvPr>
            <p:ph idx="1"/>
          </p:nvPr>
        </p:nvSpPr>
        <p:spPr>
          <a:xfrm>
            <a:off x="3869267" y="761999"/>
            <a:ext cx="3585891" cy="5334000"/>
          </a:xfrm>
        </p:spPr>
        <p:txBody>
          <a:bodyPr>
            <a:normAutofit/>
          </a:bodyPr>
          <a:lstStyle/>
          <a:p>
            <a:pPr marL="0" indent="0">
              <a:buNone/>
            </a:pPr>
            <a:r>
              <a:rPr lang="fr-FR" b="1" dirty="0">
                <a:latin typeface="Calibri" panose="020F0502020204030204" pitchFamily="34" charset="0"/>
                <a:cs typeface="Calibri" panose="020F0502020204030204" pitchFamily="34" charset="0"/>
              </a:rPr>
              <a:t>Peintures soubassement</a:t>
            </a:r>
          </a:p>
          <a:p>
            <a:pPr marL="0" indent="0">
              <a:buNone/>
            </a:pPr>
            <a:endParaRPr lang="fr-FR" b="1" dirty="0">
              <a:latin typeface="Calibri" panose="020F0502020204030204" pitchFamily="34" charset="0"/>
              <a:cs typeface="Calibri" panose="020F0502020204030204" pitchFamily="34" charset="0"/>
            </a:endParaRPr>
          </a:p>
          <a:p>
            <a:pPr fontAlgn="t"/>
            <a:r>
              <a:rPr lang="es-ES" b="1" dirty="0" err="1">
                <a:latin typeface="Calibri" panose="020F0502020204030204" pitchFamily="34" charset="0"/>
                <a:cs typeface="Calibri" panose="020F0502020204030204" pitchFamily="34" charset="0"/>
              </a:rPr>
              <a:t>Efficium</a:t>
            </a:r>
            <a:r>
              <a:rPr lang="fr-FR" b="1" dirty="0">
                <a:latin typeface="Calibri" panose="020F0502020204030204" pitchFamily="34" charset="0"/>
                <a:cs typeface="Calibri" panose="020F0502020204030204" pitchFamily="34" charset="0"/>
              </a:rPr>
              <a:t>: </a:t>
            </a:r>
            <a:r>
              <a:rPr lang="es-ES" dirty="0">
                <a:latin typeface="Calibri" panose="020F0502020204030204" pitchFamily="34" charset="0"/>
                <a:cs typeface="Calibri" panose="020F0502020204030204" pitchFamily="34" charset="0"/>
              </a:rPr>
              <a:t>11 707,5 €</a:t>
            </a:r>
          </a:p>
          <a:p>
            <a:pPr marL="0" indent="0" fontAlgn="t">
              <a:buNone/>
            </a:pPr>
            <a:endParaRPr lang="es-ES" dirty="0">
              <a:solidFill>
                <a:srgbClr val="FF0000"/>
              </a:solidFill>
              <a:latin typeface="Calibri" panose="020F0502020204030204" pitchFamily="34" charset="0"/>
              <a:cs typeface="Calibri" panose="020F0502020204030204" pitchFamily="34" charset="0"/>
            </a:endParaRPr>
          </a:p>
          <a:p>
            <a:pPr marL="0" indent="0" fontAlgn="t">
              <a:buNone/>
            </a:pPr>
            <a:r>
              <a:rPr lang="es-ES" b="1" dirty="0" err="1">
                <a:solidFill>
                  <a:schemeClr val="tx1"/>
                </a:solidFill>
                <a:latin typeface="Calibri" panose="020F0502020204030204" pitchFamily="34" charset="0"/>
                <a:cs typeface="Calibri" panose="020F0502020204030204" pitchFamily="34" charset="0"/>
              </a:rPr>
              <a:t>Peinture</a:t>
            </a:r>
            <a:r>
              <a:rPr lang="es-ES" b="1" dirty="0">
                <a:solidFill>
                  <a:schemeClr val="tx1"/>
                </a:solidFill>
                <a:latin typeface="Calibri" panose="020F0502020204030204" pitchFamily="34" charset="0"/>
                <a:cs typeface="Calibri" panose="020F0502020204030204" pitchFamily="34" charset="0"/>
              </a:rPr>
              <a:t> </a:t>
            </a:r>
            <a:r>
              <a:rPr lang="es-ES" b="1" dirty="0" err="1">
                <a:solidFill>
                  <a:schemeClr val="tx1"/>
                </a:solidFill>
                <a:latin typeface="Calibri" panose="020F0502020204030204" pitchFamily="34" charset="0"/>
                <a:cs typeface="Calibri" panose="020F0502020204030204" pitchFamily="34" charset="0"/>
              </a:rPr>
              <a:t>loge</a:t>
            </a:r>
            <a:r>
              <a:rPr lang="es-ES" b="1" dirty="0">
                <a:solidFill>
                  <a:schemeClr val="tx1"/>
                </a:solidFill>
                <a:latin typeface="Calibri" panose="020F0502020204030204" pitchFamily="34" charset="0"/>
                <a:cs typeface="Calibri" panose="020F0502020204030204" pitchFamily="34" charset="0"/>
              </a:rPr>
              <a:t> et </a:t>
            </a:r>
            <a:r>
              <a:rPr lang="es-ES" b="1" dirty="0" err="1">
                <a:solidFill>
                  <a:schemeClr val="tx1"/>
                </a:solidFill>
                <a:latin typeface="Calibri" panose="020F0502020204030204" pitchFamily="34" charset="0"/>
                <a:cs typeface="Calibri" panose="020F0502020204030204" pitchFamily="34" charset="0"/>
              </a:rPr>
              <a:t>entrée</a:t>
            </a:r>
            <a:endParaRPr lang="es-ES" b="1" dirty="0">
              <a:solidFill>
                <a:schemeClr val="tx1"/>
              </a:solidFill>
              <a:latin typeface="Calibri" panose="020F0502020204030204" pitchFamily="34" charset="0"/>
              <a:cs typeface="Calibri" panose="020F0502020204030204" pitchFamily="34" charset="0"/>
            </a:endParaRPr>
          </a:p>
          <a:p>
            <a:pPr marL="0" indent="0" fontAlgn="t">
              <a:buNone/>
            </a:pPr>
            <a:endParaRPr lang="es-ES" b="1" dirty="0">
              <a:solidFill>
                <a:schemeClr val="tx1"/>
              </a:solidFill>
              <a:latin typeface="Calibri" panose="020F0502020204030204" pitchFamily="34" charset="0"/>
              <a:cs typeface="Calibri" panose="020F0502020204030204" pitchFamily="34" charset="0"/>
            </a:endParaRPr>
          </a:p>
          <a:p>
            <a:pPr marL="0" indent="0" fontAlgn="t">
              <a:buNone/>
            </a:pPr>
            <a:r>
              <a:rPr lang="es-ES" b="1" dirty="0">
                <a:solidFill>
                  <a:schemeClr val="tx1"/>
                </a:solidFill>
                <a:latin typeface="Calibri" panose="020F0502020204030204" pitchFamily="34" charset="0"/>
                <a:cs typeface="Calibri" panose="020F0502020204030204" pitchFamily="34" charset="0"/>
              </a:rPr>
              <a:t>. </a:t>
            </a:r>
            <a:r>
              <a:rPr lang="es-ES" b="1" dirty="0" err="1">
                <a:solidFill>
                  <a:schemeClr val="tx1"/>
                </a:solidFill>
                <a:latin typeface="Calibri" panose="020F0502020204030204" pitchFamily="34" charset="0"/>
                <a:cs typeface="Calibri" panose="020F0502020204030204" pitchFamily="34" charset="0"/>
              </a:rPr>
              <a:t>Efficium</a:t>
            </a:r>
            <a:r>
              <a:rPr lang="es-ES" b="1" dirty="0">
                <a:solidFill>
                  <a:schemeClr val="tx1"/>
                </a:solidFill>
                <a:latin typeface="Calibri" panose="020F0502020204030204" pitchFamily="34" charset="0"/>
                <a:cs typeface="Calibri" panose="020F0502020204030204" pitchFamily="34" charset="0"/>
              </a:rPr>
              <a:t>: </a:t>
            </a:r>
            <a:r>
              <a:rPr lang="es-ES" dirty="0">
                <a:solidFill>
                  <a:schemeClr val="tx1"/>
                </a:solidFill>
                <a:latin typeface="Calibri" panose="020F0502020204030204" pitchFamily="34" charset="0"/>
                <a:cs typeface="Calibri" panose="020F0502020204030204" pitchFamily="34" charset="0"/>
              </a:rPr>
              <a:t>3 034,80 €</a:t>
            </a:r>
          </a:p>
          <a:p>
            <a:pPr marL="0" indent="0" fontAlgn="t">
              <a:buNone/>
            </a:pPr>
            <a:endParaRPr lang="fr-FR" b="1" dirty="0">
              <a:solidFill>
                <a:schemeClr val="tx1"/>
              </a:solidFill>
              <a:latin typeface="Calibri" panose="020F0502020204030204" pitchFamily="34" charset="0"/>
              <a:cs typeface="Calibri" panose="020F0502020204030204" pitchFamily="34" charset="0"/>
            </a:endParaRPr>
          </a:p>
          <a:p>
            <a:endParaRPr lang="fr-FR" dirty="0">
              <a:latin typeface="Calibri" panose="020F0502020204030204" pitchFamily="34" charset="0"/>
              <a:cs typeface="Calibri" panose="020F0502020204030204" pitchFamily="34" charset="0"/>
            </a:endParaRPr>
          </a:p>
        </p:txBody>
      </p:sp>
      <p:pic>
        <p:nvPicPr>
          <p:cNvPr id="6" name="Image 5">
            <a:extLst>
              <a:ext uri="{FF2B5EF4-FFF2-40B4-BE49-F238E27FC236}">
                <a16:creationId xmlns:a16="http://schemas.microsoft.com/office/drawing/2014/main" id="{17261E65-109F-4D45-963C-BBC1D2C6E10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181" b="4"/>
          <a:stretch/>
        </p:blipFill>
        <p:spPr>
          <a:xfrm>
            <a:off x="7818120" y="761999"/>
            <a:ext cx="3617432" cy="2581995"/>
          </a:xfrm>
          <a:prstGeom prst="rect">
            <a:avLst/>
          </a:prstGeom>
        </p:spPr>
      </p:pic>
      <p:pic>
        <p:nvPicPr>
          <p:cNvPr id="5" name="Image 4">
            <a:extLst>
              <a:ext uri="{FF2B5EF4-FFF2-40B4-BE49-F238E27FC236}">
                <a16:creationId xmlns:a16="http://schemas.microsoft.com/office/drawing/2014/main" id="{C2C1B25E-3A6E-DB48-AD47-6D5D1EE5ABBF}"/>
              </a:ext>
            </a:extLst>
          </p:cNvPr>
          <p:cNvPicPr>
            <a:picLocks noChangeAspect="1"/>
          </p:cNvPicPr>
          <p:nvPr/>
        </p:nvPicPr>
        <p:blipFill rotWithShape="1">
          <a:blip r:embed="rId3"/>
          <a:srcRect r="5" b="4472"/>
          <a:stretch/>
        </p:blipFill>
        <p:spPr>
          <a:xfrm>
            <a:off x="7818120" y="3504142"/>
            <a:ext cx="3617432" cy="2591857"/>
          </a:xfrm>
          <a:prstGeom prst="rect">
            <a:avLst/>
          </a:prstGeom>
        </p:spPr>
      </p:pic>
    </p:spTree>
    <p:extLst>
      <p:ext uri="{BB962C8B-B14F-4D97-AF65-F5344CB8AC3E}">
        <p14:creationId xmlns:p14="http://schemas.microsoft.com/office/powerpoint/2010/main" val="6253261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F7F698C-51AF-A34E-B984-1F566BAF5C74}"/>
              </a:ext>
            </a:extLst>
          </p:cNvPr>
          <p:cNvSpPr>
            <a:spLocks noGrp="1"/>
          </p:cNvSpPr>
          <p:nvPr>
            <p:ph type="title"/>
          </p:nvPr>
        </p:nvSpPr>
        <p:spPr/>
        <p:txBody>
          <a:bodyPr/>
          <a:lstStyle/>
          <a:p>
            <a:r>
              <a:rPr lang="fr-FR" sz="4400" dirty="0">
                <a:effectLst>
                  <a:outerShdw blurRad="38100" dist="38100" dir="2700000" algn="tl">
                    <a:srgbClr val="000000">
                      <a:alpha val="43137"/>
                    </a:srgbClr>
                  </a:outerShdw>
                </a:effectLst>
              </a:rPr>
              <a:t>2. Suivi des travaux</a:t>
            </a:r>
            <a:endParaRPr lang="fr-FR" dirty="0"/>
          </a:p>
        </p:txBody>
      </p:sp>
      <p:sp>
        <p:nvSpPr>
          <p:cNvPr id="3" name="Espace réservé du contenu 2">
            <a:extLst>
              <a:ext uri="{FF2B5EF4-FFF2-40B4-BE49-F238E27FC236}">
                <a16:creationId xmlns:a16="http://schemas.microsoft.com/office/drawing/2014/main" id="{5AF84D35-D75E-8144-9D36-0A4F210DCE3C}"/>
              </a:ext>
            </a:extLst>
          </p:cNvPr>
          <p:cNvSpPr>
            <a:spLocks noGrp="1"/>
          </p:cNvSpPr>
          <p:nvPr>
            <p:ph idx="1"/>
          </p:nvPr>
        </p:nvSpPr>
        <p:spPr>
          <a:xfrm>
            <a:off x="3869268" y="864108"/>
            <a:ext cx="7507569" cy="5993892"/>
          </a:xfrm>
        </p:spPr>
        <p:txBody>
          <a:bodyPr anchor="t">
            <a:normAutofit/>
          </a:bodyPr>
          <a:lstStyle/>
          <a:p>
            <a:pPr marL="0" indent="0">
              <a:buNone/>
            </a:pPr>
            <a:r>
              <a:rPr lang="fr-FR" sz="4400" b="1" dirty="0">
                <a:latin typeface="Calibri" panose="020F0502020204030204" pitchFamily="34" charset="0"/>
                <a:cs typeface="Calibri" panose="020F0502020204030204" pitchFamily="34" charset="0"/>
              </a:rPr>
              <a:t>Robinets thermostatiques (fin)</a:t>
            </a:r>
          </a:p>
          <a:p>
            <a:r>
              <a:rPr lang="fr-FR" sz="2600" b="1" dirty="0">
                <a:latin typeface="Calibri" panose="020F0502020204030204" pitchFamily="34" charset="0"/>
                <a:cs typeface="Calibri" panose="020F0502020204030204" pitchFamily="34" charset="0"/>
              </a:rPr>
              <a:t>Il reste actuellement 40 robinets à poser</a:t>
            </a:r>
          </a:p>
          <a:p>
            <a:pPr lvl="1"/>
            <a:r>
              <a:rPr lang="fr-FR" sz="2200" dirty="0">
                <a:latin typeface="Calibri" panose="020F0502020204030204" pitchFamily="34" charset="0"/>
                <a:cs typeface="Calibri" panose="020F0502020204030204" pitchFamily="34" charset="0"/>
              </a:rPr>
              <a:t>34 robinets correspondant à 6 appartements</a:t>
            </a:r>
          </a:p>
          <a:p>
            <a:pPr lvl="1"/>
            <a:r>
              <a:rPr lang="fr-FR" sz="2200" dirty="0">
                <a:latin typeface="Calibri" panose="020F0502020204030204" pitchFamily="34" charset="0"/>
                <a:cs typeface="Calibri" panose="020F0502020204030204" pitchFamily="34" charset="0"/>
              </a:rPr>
              <a:t>6 robinets isolés sur 8 appartements</a:t>
            </a:r>
          </a:p>
          <a:p>
            <a:pPr lvl="1"/>
            <a:r>
              <a:rPr lang="fr-FR" sz="2200" dirty="0">
                <a:latin typeface="Calibri" panose="020F0502020204030204" pitchFamily="34" charset="0"/>
                <a:cs typeface="Calibri" panose="020F0502020204030204" pitchFamily="34" charset="0"/>
              </a:rPr>
              <a:t>9 robinets non posés car radiateurs électriques</a:t>
            </a:r>
          </a:p>
          <a:p>
            <a:pPr marL="502920" lvl="1" indent="0">
              <a:buNone/>
            </a:pPr>
            <a:r>
              <a:rPr lang="fr-FR" sz="2200" dirty="0">
                <a:latin typeface="Calibri" panose="020F0502020204030204" pitchFamily="34" charset="0"/>
                <a:cs typeface="Calibri" panose="020F0502020204030204" pitchFamily="34" charset="0"/>
              </a:rPr>
              <a:t> ou enlevés .</a:t>
            </a:r>
          </a:p>
          <a:p>
            <a:r>
              <a:rPr lang="fr-FR" sz="2600" b="1" dirty="0">
                <a:latin typeface="Calibri" panose="020F0502020204030204" pitchFamily="34" charset="0"/>
                <a:cs typeface="Calibri" panose="020F0502020204030204" pitchFamily="34" charset="0"/>
              </a:rPr>
              <a:t>Le contrat est clôturé à la date du 31 / 12 / 2018</a:t>
            </a:r>
          </a:p>
          <a:p>
            <a:pPr lvl="1"/>
            <a:r>
              <a:rPr lang="fr-FR" sz="2200" dirty="0">
                <a:latin typeface="Calibri" panose="020F0502020204030204" pitchFamily="34" charset="0"/>
                <a:cs typeface="Calibri" panose="020F0502020204030204" pitchFamily="34" charset="0"/>
              </a:rPr>
              <a:t>Montant appelé= 82 892 €</a:t>
            </a:r>
          </a:p>
          <a:p>
            <a:pPr lvl="1"/>
            <a:r>
              <a:rPr lang="fr-FR" sz="2200" dirty="0">
                <a:latin typeface="Calibri" panose="020F0502020204030204" pitchFamily="34" charset="0"/>
                <a:cs typeface="Calibri" panose="020F0502020204030204" pitchFamily="34" charset="0"/>
              </a:rPr>
              <a:t>Coût final: 67 896 €</a:t>
            </a:r>
          </a:p>
          <a:p>
            <a:pPr lvl="1"/>
            <a:r>
              <a:rPr lang="fr-FR" sz="2800" b="1" dirty="0">
                <a:latin typeface="Calibri" panose="020F0502020204030204" pitchFamily="34" charset="0"/>
                <a:cs typeface="Calibri" panose="020F0502020204030204" pitchFamily="34" charset="0"/>
              </a:rPr>
              <a:t>Gain: 14 996 € dont 2 500 € de CEE</a:t>
            </a:r>
          </a:p>
          <a:p>
            <a:pPr marL="0" indent="0">
              <a:buNone/>
            </a:pPr>
            <a:endParaRPr lang="fr-FR" sz="2200" dirty="0">
              <a:latin typeface="Calibri" panose="020F0502020204030204" pitchFamily="34" charset="0"/>
              <a:cs typeface="Calibri" panose="020F0502020204030204" pitchFamily="34" charset="0"/>
            </a:endParaRPr>
          </a:p>
          <a:p>
            <a:pPr lvl="1"/>
            <a:endParaRPr lang="fr-FR" sz="2200" dirty="0">
              <a:latin typeface="Calibri" panose="020F0502020204030204" pitchFamily="34" charset="0"/>
              <a:cs typeface="Calibri" panose="020F0502020204030204" pitchFamily="34" charset="0"/>
            </a:endParaRPr>
          </a:p>
          <a:p>
            <a:pPr marL="0" indent="0">
              <a:buNone/>
            </a:pPr>
            <a:endParaRPr lang="fr-FR" sz="4400" b="1" dirty="0">
              <a:latin typeface="Calibri" panose="020F0502020204030204" pitchFamily="34" charset="0"/>
              <a:cs typeface="Calibri" panose="020F0502020204030204" pitchFamily="34" charset="0"/>
            </a:endParaRPr>
          </a:p>
          <a:p>
            <a:endParaRPr lang="fr-FR"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388556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60EDDA8-A2E1-A144-982B-1A37EA39D59F}"/>
              </a:ext>
            </a:extLst>
          </p:cNvPr>
          <p:cNvSpPr>
            <a:spLocks noGrp="1"/>
          </p:cNvSpPr>
          <p:nvPr>
            <p:ph type="title"/>
          </p:nvPr>
        </p:nvSpPr>
        <p:spPr/>
        <p:txBody>
          <a:bodyPr/>
          <a:lstStyle/>
          <a:p>
            <a:r>
              <a:rPr lang="fr-FR" sz="4400" dirty="0">
                <a:effectLst>
                  <a:outerShdw blurRad="38100" dist="38100" dir="2700000" algn="tl">
                    <a:srgbClr val="000000">
                      <a:alpha val="43137"/>
                    </a:srgbClr>
                  </a:outerShdw>
                </a:effectLst>
              </a:rPr>
              <a:t>2. Suivi des travaux</a:t>
            </a:r>
            <a:endParaRPr lang="fr-FR" dirty="0"/>
          </a:p>
        </p:txBody>
      </p:sp>
      <p:sp>
        <p:nvSpPr>
          <p:cNvPr id="3" name="Espace réservé du contenu 2">
            <a:extLst>
              <a:ext uri="{FF2B5EF4-FFF2-40B4-BE49-F238E27FC236}">
                <a16:creationId xmlns:a16="http://schemas.microsoft.com/office/drawing/2014/main" id="{C58CBCCF-5788-9540-92DD-4DAFDAF70D90}"/>
              </a:ext>
            </a:extLst>
          </p:cNvPr>
          <p:cNvSpPr>
            <a:spLocks noGrp="1"/>
          </p:cNvSpPr>
          <p:nvPr>
            <p:ph idx="1"/>
          </p:nvPr>
        </p:nvSpPr>
        <p:spPr/>
        <p:txBody>
          <a:bodyPr anchor="t">
            <a:normAutofit fontScale="92500" lnSpcReduction="20000"/>
          </a:bodyPr>
          <a:lstStyle/>
          <a:p>
            <a:pPr marL="0" indent="0">
              <a:lnSpc>
                <a:spcPct val="80000"/>
              </a:lnSpc>
              <a:buNone/>
            </a:pPr>
            <a:r>
              <a:rPr lang="fr-FR" sz="4100" b="1" dirty="0">
                <a:latin typeface="Calibri" panose="020F0502020204030204" pitchFamily="34" charset="0"/>
                <a:cs typeface="Calibri" panose="020F0502020204030204" pitchFamily="34" charset="0"/>
              </a:rPr>
              <a:t>Pose des répartiteurs (fin)</a:t>
            </a:r>
          </a:p>
          <a:p>
            <a:pPr>
              <a:lnSpc>
                <a:spcPct val="80000"/>
              </a:lnSpc>
            </a:pPr>
            <a:r>
              <a:rPr lang="fr-FR" sz="2400" b="1" dirty="0">
                <a:latin typeface="Calibri" panose="020F0502020204030204" pitchFamily="34" charset="0"/>
                <a:cs typeface="Calibri" panose="020F0502020204030204" pitchFamily="34" charset="0"/>
              </a:rPr>
              <a:t>Il reste actuellement 31 répartiteurs non posés dont 6 en raison de radiateurs électriques .</a:t>
            </a:r>
          </a:p>
          <a:p>
            <a:pPr>
              <a:lnSpc>
                <a:spcPct val="80000"/>
              </a:lnSpc>
            </a:pPr>
            <a:r>
              <a:rPr lang="fr-FR" sz="2400" b="1" dirty="0">
                <a:latin typeface="Calibri" panose="020F0502020204030204" pitchFamily="34" charset="0"/>
                <a:cs typeface="Calibri" panose="020F0502020204030204" pitchFamily="34" charset="0"/>
              </a:rPr>
              <a:t>Lors de la précédente AG nous avions défini un forfait pour les radiateurs n’ayant pas de répartiteur</a:t>
            </a:r>
          </a:p>
          <a:p>
            <a:pPr>
              <a:lnSpc>
                <a:spcPct val="80000"/>
              </a:lnSpc>
            </a:pPr>
            <a:endParaRPr lang="fr-FR" sz="2400" b="1" dirty="0">
              <a:latin typeface="Calibri" panose="020F0502020204030204" pitchFamily="34" charset="0"/>
              <a:cs typeface="Calibri" panose="020F0502020204030204" pitchFamily="34" charset="0"/>
            </a:endParaRPr>
          </a:p>
          <a:p>
            <a:pPr>
              <a:lnSpc>
                <a:spcPct val="80000"/>
              </a:lnSpc>
            </a:pPr>
            <a:r>
              <a:rPr lang="fr-FR" sz="2400" b="1" dirty="0">
                <a:latin typeface="Calibri" panose="020F0502020204030204" pitchFamily="34" charset="0"/>
                <a:cs typeface="Calibri" panose="020F0502020204030204" pitchFamily="34" charset="0"/>
              </a:rPr>
              <a:t>Après revue de la consommation du chauffage durant une année complète, nous proposons de revoir le forfait à la hausse</a:t>
            </a:r>
          </a:p>
          <a:p>
            <a:pPr>
              <a:lnSpc>
                <a:spcPct val="80000"/>
              </a:lnSpc>
            </a:pPr>
            <a:endParaRPr lang="fr-FR" sz="2000" dirty="0">
              <a:latin typeface="Calibri" panose="020F0502020204030204" pitchFamily="34" charset="0"/>
              <a:cs typeface="Calibri" panose="020F0502020204030204" pitchFamily="34" charset="0"/>
            </a:endParaRPr>
          </a:p>
          <a:p>
            <a:pPr>
              <a:lnSpc>
                <a:spcPct val="80000"/>
              </a:lnSpc>
            </a:pPr>
            <a:endParaRPr lang="fr-FR" sz="2000" dirty="0">
              <a:latin typeface="Calibri" panose="020F0502020204030204" pitchFamily="34" charset="0"/>
              <a:cs typeface="Calibri" panose="020F0502020204030204" pitchFamily="34" charset="0"/>
            </a:endParaRPr>
          </a:p>
          <a:p>
            <a:pPr lvl="1">
              <a:lnSpc>
                <a:spcPct val="80000"/>
              </a:lnSpc>
            </a:pPr>
            <a:endParaRPr lang="fr-FR" sz="2000" dirty="0">
              <a:latin typeface="Calibri" panose="020F0502020204030204" pitchFamily="34" charset="0"/>
              <a:cs typeface="Calibri" panose="020F0502020204030204" pitchFamily="34" charset="0"/>
            </a:endParaRPr>
          </a:p>
          <a:p>
            <a:pPr>
              <a:lnSpc>
                <a:spcPct val="80000"/>
              </a:lnSpc>
            </a:pPr>
            <a:endParaRPr lang="fr-FR" sz="2400" b="1" dirty="0">
              <a:latin typeface="Calibri" panose="020F0502020204030204" pitchFamily="34" charset="0"/>
              <a:cs typeface="Calibri" panose="020F0502020204030204" pitchFamily="34" charset="0"/>
            </a:endParaRPr>
          </a:p>
          <a:p>
            <a:pPr>
              <a:lnSpc>
                <a:spcPct val="80000"/>
              </a:lnSpc>
            </a:pPr>
            <a:r>
              <a:rPr lang="fr-FR" sz="2400" b="1" dirty="0">
                <a:latin typeface="Calibri" panose="020F0502020204030204" pitchFamily="34" charset="0"/>
                <a:cs typeface="Calibri" panose="020F0502020204030204" pitchFamily="34" charset="0"/>
              </a:rPr>
              <a:t>Ne pas oublier: droit à déduction d’impôts</a:t>
            </a:r>
          </a:p>
          <a:p>
            <a:pPr lvl="1">
              <a:lnSpc>
                <a:spcPct val="80000"/>
              </a:lnSpc>
            </a:pPr>
            <a:r>
              <a:rPr lang="fr-FR" sz="2400" dirty="0">
                <a:latin typeface="Calibri" panose="020F0502020204030204" pitchFamily="34" charset="0"/>
                <a:cs typeface="Calibri" panose="020F0502020204030204" pitchFamily="34" charset="0"/>
              </a:rPr>
              <a:t>A reporter sur votre déclaration d’impôts 2019 (champ 7DE de la d</a:t>
            </a:r>
            <a:r>
              <a:rPr lang="es-ES" sz="2400" dirty="0" err="1">
                <a:latin typeface="Calibri" panose="020F0502020204030204" pitchFamily="34" charset="0"/>
                <a:cs typeface="Calibri" panose="020F0502020204030204" pitchFamily="34" charset="0"/>
              </a:rPr>
              <a:t>éclaration</a:t>
            </a:r>
            <a:r>
              <a:rPr lang="es-ES" sz="2400" dirty="0">
                <a:latin typeface="Calibri" panose="020F0502020204030204" pitchFamily="34" charset="0"/>
                <a:cs typeface="Calibri" panose="020F0502020204030204" pitchFamily="34" charset="0"/>
              </a:rPr>
              <a:t> </a:t>
            </a:r>
            <a:r>
              <a:rPr lang="es-ES" sz="2400" dirty="0" err="1">
                <a:latin typeface="Calibri" panose="020F0502020204030204" pitchFamily="34" charset="0"/>
                <a:cs typeface="Calibri" panose="020F0502020204030204" pitchFamily="34" charset="0"/>
              </a:rPr>
              <a:t>d’impôts</a:t>
            </a:r>
            <a:r>
              <a:rPr lang="fr-FR" sz="2400" dirty="0">
                <a:latin typeface="Calibri" panose="020F0502020204030204" pitchFamily="34" charset="0"/>
                <a:cs typeface="Calibri" panose="020F0502020204030204" pitchFamily="34" charset="0"/>
              </a:rPr>
              <a:t>)</a:t>
            </a:r>
          </a:p>
          <a:p>
            <a:pPr lvl="1">
              <a:lnSpc>
                <a:spcPct val="80000"/>
              </a:lnSpc>
            </a:pPr>
            <a:endParaRPr lang="fr-FR" sz="2200" b="1" dirty="0">
              <a:latin typeface="Calibri" panose="020F0502020204030204" pitchFamily="34" charset="0"/>
              <a:cs typeface="Calibri" panose="020F0502020204030204" pitchFamily="34" charset="0"/>
            </a:endParaRPr>
          </a:p>
          <a:p>
            <a:endParaRPr lang="fr-FR" dirty="0">
              <a:latin typeface="Calibri" panose="020F0502020204030204" pitchFamily="34" charset="0"/>
              <a:cs typeface="Calibri" panose="020F0502020204030204" pitchFamily="34" charset="0"/>
            </a:endParaRPr>
          </a:p>
          <a:p>
            <a:endParaRPr lang="fr-FR" dirty="0">
              <a:latin typeface="Calibri" panose="020F0502020204030204" pitchFamily="34" charset="0"/>
              <a:cs typeface="Calibri" panose="020F0502020204030204" pitchFamily="34" charset="0"/>
            </a:endParaRPr>
          </a:p>
        </p:txBody>
      </p:sp>
      <p:graphicFrame>
        <p:nvGraphicFramePr>
          <p:cNvPr id="4" name="Tableau 3">
            <a:extLst>
              <a:ext uri="{FF2B5EF4-FFF2-40B4-BE49-F238E27FC236}">
                <a16:creationId xmlns:a16="http://schemas.microsoft.com/office/drawing/2014/main" id="{79263663-31EC-8247-85D4-8EDA75D5E98B}"/>
              </a:ext>
            </a:extLst>
          </p:cNvPr>
          <p:cNvGraphicFramePr>
            <a:graphicFrameLocks noGrp="1"/>
          </p:cNvGraphicFramePr>
          <p:nvPr>
            <p:extLst>
              <p:ext uri="{D42A27DB-BD31-4B8C-83A1-F6EECF244321}">
                <p14:modId xmlns:p14="http://schemas.microsoft.com/office/powerpoint/2010/main" val="14202975"/>
              </p:ext>
            </p:extLst>
          </p:nvPr>
        </p:nvGraphicFramePr>
        <p:xfrm>
          <a:off x="3606157" y="3960578"/>
          <a:ext cx="8128000" cy="74168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083025187"/>
                    </a:ext>
                  </a:extLst>
                </a:gridCol>
                <a:gridCol w="4064000">
                  <a:extLst>
                    <a:ext uri="{9D8B030D-6E8A-4147-A177-3AD203B41FA5}">
                      <a16:colId xmlns:a16="http://schemas.microsoft.com/office/drawing/2014/main" val="1928802011"/>
                    </a:ext>
                  </a:extLst>
                </a:gridCol>
              </a:tblGrid>
              <a:tr h="370840">
                <a:tc>
                  <a:txBody>
                    <a:bodyPr/>
                    <a:lstStyle/>
                    <a:p>
                      <a:pPr algn="ctr"/>
                      <a:r>
                        <a:rPr lang="fr-FR" dirty="0"/>
                        <a:t>Ancien forfait</a:t>
                      </a:r>
                    </a:p>
                  </a:txBody>
                  <a:tcPr/>
                </a:tc>
                <a:tc>
                  <a:txBody>
                    <a:bodyPr/>
                    <a:lstStyle/>
                    <a:p>
                      <a:pPr algn="ctr"/>
                      <a:r>
                        <a:rPr lang="fr-FR" dirty="0"/>
                        <a:t>Nouveau forfait</a:t>
                      </a:r>
                    </a:p>
                  </a:txBody>
                  <a:tcPr/>
                </a:tc>
                <a:extLst>
                  <a:ext uri="{0D108BD9-81ED-4DB2-BD59-A6C34878D82A}">
                    <a16:rowId xmlns:a16="http://schemas.microsoft.com/office/drawing/2014/main" val="2477764261"/>
                  </a:ext>
                </a:extLst>
              </a:tr>
              <a:tr h="370840">
                <a:tc>
                  <a:txBody>
                    <a:bodyPr/>
                    <a:lstStyle/>
                    <a:p>
                      <a:pPr algn="ctr"/>
                      <a:r>
                        <a:rPr lang="fr-FR" dirty="0"/>
                        <a:t>+</a:t>
                      </a:r>
                      <a:r>
                        <a:rPr lang="fr-FR" baseline="0" dirty="0"/>
                        <a:t> 10%</a:t>
                      </a:r>
                      <a:endParaRPr lang="fr-FR" dirty="0"/>
                    </a:p>
                  </a:txBody>
                  <a:tcPr/>
                </a:tc>
                <a:tc>
                  <a:txBody>
                    <a:bodyPr/>
                    <a:lstStyle/>
                    <a:p>
                      <a:pPr algn="ctr"/>
                      <a:r>
                        <a:rPr lang="fr-FR" dirty="0"/>
                        <a:t>+</a:t>
                      </a:r>
                      <a:r>
                        <a:rPr lang="fr-FR" baseline="0" dirty="0"/>
                        <a:t> 15%</a:t>
                      </a:r>
                      <a:endParaRPr lang="fr-FR" dirty="0"/>
                    </a:p>
                  </a:txBody>
                  <a:tcPr/>
                </a:tc>
                <a:extLst>
                  <a:ext uri="{0D108BD9-81ED-4DB2-BD59-A6C34878D82A}">
                    <a16:rowId xmlns:a16="http://schemas.microsoft.com/office/drawing/2014/main" val="3004312137"/>
                  </a:ext>
                </a:extLst>
              </a:tr>
            </a:tbl>
          </a:graphicData>
        </a:graphic>
      </p:graphicFrame>
    </p:spTree>
    <p:extLst>
      <p:ext uri="{BB962C8B-B14F-4D97-AF65-F5344CB8AC3E}">
        <p14:creationId xmlns:p14="http://schemas.microsoft.com/office/powerpoint/2010/main" val="23692817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60EDDA8-A2E1-A144-982B-1A37EA39D59F}"/>
              </a:ext>
            </a:extLst>
          </p:cNvPr>
          <p:cNvSpPr>
            <a:spLocks noGrp="1"/>
          </p:cNvSpPr>
          <p:nvPr>
            <p:ph type="title"/>
          </p:nvPr>
        </p:nvSpPr>
        <p:spPr/>
        <p:txBody>
          <a:bodyPr>
            <a:normAutofit/>
          </a:bodyPr>
          <a:lstStyle/>
          <a:p>
            <a:r>
              <a:rPr lang="fr-FR" dirty="0">
                <a:effectLst>
                  <a:outerShdw blurRad="38100" dist="38100" dir="2700000" algn="tl">
                    <a:srgbClr val="000000">
                      <a:alpha val="43137"/>
                    </a:srgbClr>
                  </a:outerShdw>
                </a:effectLst>
              </a:rPr>
              <a:t>3. Proposition sur l’utilisation des fonds de travaux</a:t>
            </a:r>
            <a:endParaRPr lang="fr-FR" sz="2800" dirty="0"/>
          </a:p>
        </p:txBody>
      </p:sp>
      <p:sp>
        <p:nvSpPr>
          <p:cNvPr id="3" name="Espace réservé du contenu 2">
            <a:extLst>
              <a:ext uri="{FF2B5EF4-FFF2-40B4-BE49-F238E27FC236}">
                <a16:creationId xmlns:a16="http://schemas.microsoft.com/office/drawing/2014/main" id="{C58CBCCF-5788-9540-92DD-4DAFDAF70D90}"/>
              </a:ext>
            </a:extLst>
          </p:cNvPr>
          <p:cNvSpPr>
            <a:spLocks noGrp="1"/>
          </p:cNvSpPr>
          <p:nvPr>
            <p:ph idx="1"/>
          </p:nvPr>
        </p:nvSpPr>
        <p:spPr/>
        <p:txBody>
          <a:bodyPr anchor="t">
            <a:normAutofit/>
          </a:bodyPr>
          <a:lstStyle/>
          <a:p>
            <a:r>
              <a:rPr lang="fr-FR" sz="2400" b="1" dirty="0">
                <a:latin typeface="Calibri" panose="020F0502020204030204" pitchFamily="34" charset="0"/>
                <a:cs typeface="Calibri" panose="020F0502020204030204" pitchFamily="34" charset="0"/>
              </a:rPr>
              <a:t>Montant au 31 décembre 2018: 17 884 €, à raison de 5% du budget annuel depuis le 1</a:t>
            </a:r>
            <a:r>
              <a:rPr lang="fr-FR" sz="2400" b="1" baseline="30000" dirty="0">
                <a:latin typeface="Calibri" panose="020F0502020204030204" pitchFamily="34" charset="0"/>
                <a:cs typeface="Calibri" panose="020F0502020204030204" pitchFamily="34" charset="0"/>
              </a:rPr>
              <a:t>er</a:t>
            </a:r>
            <a:r>
              <a:rPr lang="fr-FR" sz="2400" b="1" dirty="0">
                <a:latin typeface="Calibri" panose="020F0502020204030204" pitchFamily="34" charset="0"/>
                <a:cs typeface="Calibri" panose="020F0502020204030204" pitchFamily="34" charset="0"/>
              </a:rPr>
              <a:t> janvier 2018</a:t>
            </a:r>
          </a:p>
          <a:p>
            <a:pPr marL="0" indent="0">
              <a:buNone/>
            </a:pPr>
            <a:r>
              <a:rPr lang="fr-FR" sz="2400" dirty="0">
                <a:latin typeface="Calibri" panose="020F0502020204030204" pitchFamily="34" charset="0"/>
                <a:cs typeface="Calibri" panose="020F0502020204030204" pitchFamily="34" charset="0"/>
              </a:rPr>
              <a:t>    Prévu 15 493,65€ fin 2019, soit 3 873,42€ fin mars 2019.</a:t>
            </a:r>
          </a:p>
          <a:p>
            <a:r>
              <a:rPr lang="fr-FR" sz="2400" dirty="0">
                <a:latin typeface="Calibri" panose="020F0502020204030204" pitchFamily="34" charset="0"/>
                <a:cs typeface="Calibri" panose="020F0502020204030204" pitchFamily="34" charset="0"/>
              </a:rPr>
              <a:t>Ce p</a:t>
            </a:r>
            <a:r>
              <a:rPr lang="es-ES" sz="2400" dirty="0" err="1">
                <a:latin typeface="Calibri" panose="020F0502020204030204" pitchFamily="34" charset="0"/>
                <a:cs typeface="Calibri" panose="020F0502020204030204" pitchFamily="34" charset="0"/>
              </a:rPr>
              <a:t>écule</a:t>
            </a:r>
            <a:r>
              <a:rPr lang="es-ES" sz="2400" dirty="0">
                <a:latin typeface="Calibri" panose="020F0502020204030204" pitchFamily="34" charset="0"/>
                <a:cs typeface="Calibri" panose="020F0502020204030204" pitchFamily="34" charset="0"/>
              </a:rPr>
              <a:t> </a:t>
            </a:r>
            <a:r>
              <a:rPr lang="es-ES" sz="2400" dirty="0" err="1">
                <a:latin typeface="Calibri" panose="020F0502020204030204" pitchFamily="34" charset="0"/>
                <a:cs typeface="Calibri" panose="020F0502020204030204" pitchFamily="34" charset="0"/>
              </a:rPr>
              <a:t>ne</a:t>
            </a:r>
            <a:r>
              <a:rPr lang="es-ES" sz="2400" dirty="0">
                <a:latin typeface="Calibri" panose="020F0502020204030204" pitchFamily="34" charset="0"/>
                <a:cs typeface="Calibri" panose="020F0502020204030204" pitchFamily="34" charset="0"/>
              </a:rPr>
              <a:t> </a:t>
            </a:r>
            <a:r>
              <a:rPr lang="es-ES" sz="2400" dirty="0" err="1">
                <a:latin typeface="Calibri" panose="020F0502020204030204" pitchFamily="34" charset="0"/>
                <a:cs typeface="Calibri" panose="020F0502020204030204" pitchFamily="34" charset="0"/>
              </a:rPr>
              <a:t>peut</a:t>
            </a:r>
            <a:r>
              <a:rPr lang="es-ES" sz="2400" dirty="0">
                <a:latin typeface="Calibri" panose="020F0502020204030204" pitchFamily="34" charset="0"/>
                <a:cs typeface="Calibri" panose="020F0502020204030204" pitchFamily="34" charset="0"/>
              </a:rPr>
              <a:t> </a:t>
            </a:r>
            <a:r>
              <a:rPr lang="es-ES" sz="2400" dirty="0" err="1">
                <a:latin typeface="Calibri" panose="020F0502020204030204" pitchFamily="34" charset="0"/>
                <a:cs typeface="Calibri" panose="020F0502020204030204" pitchFamily="34" charset="0"/>
              </a:rPr>
              <a:t>être</a:t>
            </a:r>
            <a:r>
              <a:rPr lang="es-ES" sz="2400" dirty="0">
                <a:latin typeface="Calibri" panose="020F0502020204030204" pitchFamily="34" charset="0"/>
                <a:cs typeface="Calibri" panose="020F0502020204030204" pitchFamily="34" charset="0"/>
              </a:rPr>
              <a:t> </a:t>
            </a:r>
            <a:r>
              <a:rPr lang="es-ES" sz="2400" dirty="0" err="1">
                <a:latin typeface="Calibri" panose="020F0502020204030204" pitchFamily="34" charset="0"/>
                <a:cs typeface="Calibri" panose="020F0502020204030204" pitchFamily="34" charset="0"/>
              </a:rPr>
              <a:t>récupéré</a:t>
            </a:r>
            <a:r>
              <a:rPr lang="es-ES" sz="2400" dirty="0">
                <a:latin typeface="Calibri" panose="020F0502020204030204" pitchFamily="34" charset="0"/>
                <a:cs typeface="Calibri" panose="020F0502020204030204" pitchFamily="34" charset="0"/>
              </a:rPr>
              <a:t> </a:t>
            </a:r>
            <a:r>
              <a:rPr lang="es-ES" sz="2400" dirty="0" err="1">
                <a:latin typeface="Calibri" panose="020F0502020204030204" pitchFamily="34" charset="0"/>
                <a:cs typeface="Calibri" panose="020F0502020204030204" pitchFamily="34" charset="0"/>
              </a:rPr>
              <a:t>lors</a:t>
            </a:r>
            <a:r>
              <a:rPr lang="es-ES" sz="2400" dirty="0">
                <a:latin typeface="Calibri" panose="020F0502020204030204" pitchFamily="34" charset="0"/>
                <a:cs typeface="Calibri" panose="020F0502020204030204" pitchFamily="34" charset="0"/>
              </a:rPr>
              <a:t> de la vente de </a:t>
            </a:r>
            <a:r>
              <a:rPr lang="es-ES" sz="2400" dirty="0" err="1">
                <a:latin typeface="Calibri" panose="020F0502020204030204" pitchFamily="34" charset="0"/>
                <a:cs typeface="Calibri" panose="020F0502020204030204" pitchFamily="34" charset="0"/>
              </a:rPr>
              <a:t>l’appartement</a:t>
            </a:r>
            <a:endParaRPr lang="es-ES" sz="2400" dirty="0">
              <a:latin typeface="Calibri" panose="020F0502020204030204" pitchFamily="34" charset="0"/>
              <a:cs typeface="Calibri" panose="020F0502020204030204" pitchFamily="34" charset="0"/>
            </a:endParaRPr>
          </a:p>
          <a:p>
            <a:r>
              <a:rPr lang="es-ES" sz="2400" dirty="0" err="1">
                <a:latin typeface="Calibri" panose="020F0502020204030204" pitchFamily="34" charset="0"/>
                <a:cs typeface="Calibri" panose="020F0502020204030204" pitchFamily="34" charset="0"/>
              </a:rPr>
              <a:t>Trop</a:t>
            </a:r>
            <a:r>
              <a:rPr lang="es-ES" sz="2400" dirty="0">
                <a:latin typeface="Calibri" panose="020F0502020204030204" pitchFamily="34" charset="0"/>
                <a:cs typeface="Calibri" panose="020F0502020204030204" pitchFamily="34" charset="0"/>
              </a:rPr>
              <a:t> </a:t>
            </a:r>
            <a:r>
              <a:rPr lang="es-ES" sz="2400" dirty="0" err="1">
                <a:latin typeface="Calibri" panose="020F0502020204030204" pitchFamily="34" charset="0"/>
                <a:cs typeface="Calibri" panose="020F0502020204030204" pitchFamily="34" charset="0"/>
              </a:rPr>
              <a:t>faible</a:t>
            </a:r>
            <a:r>
              <a:rPr lang="es-ES" sz="2400" dirty="0">
                <a:latin typeface="Calibri" panose="020F0502020204030204" pitchFamily="34" charset="0"/>
                <a:cs typeface="Calibri" panose="020F0502020204030204" pitchFamily="34" charset="0"/>
              </a:rPr>
              <a:t> </a:t>
            </a:r>
            <a:r>
              <a:rPr lang="es-ES" sz="2400" dirty="0" err="1">
                <a:latin typeface="Calibri" panose="020F0502020204030204" pitchFamily="34" charset="0"/>
                <a:cs typeface="Calibri" panose="020F0502020204030204" pitchFamily="34" charset="0"/>
              </a:rPr>
              <a:t>pour</a:t>
            </a:r>
            <a:r>
              <a:rPr lang="es-ES" sz="2400" dirty="0">
                <a:latin typeface="Calibri" panose="020F0502020204030204" pitchFamily="34" charset="0"/>
                <a:cs typeface="Calibri" panose="020F0502020204030204" pitchFamily="34" charset="0"/>
              </a:rPr>
              <a:t> de gros </a:t>
            </a:r>
            <a:r>
              <a:rPr lang="es-ES" sz="2400" dirty="0" err="1">
                <a:latin typeface="Calibri" panose="020F0502020204030204" pitchFamily="34" charset="0"/>
                <a:cs typeface="Calibri" panose="020F0502020204030204" pitchFamily="34" charset="0"/>
              </a:rPr>
              <a:t>travaux</a:t>
            </a:r>
            <a:endParaRPr lang="es-ES" sz="2400" dirty="0">
              <a:latin typeface="Calibri" panose="020F0502020204030204" pitchFamily="34" charset="0"/>
              <a:cs typeface="Calibri" panose="020F0502020204030204" pitchFamily="34" charset="0"/>
            </a:endParaRPr>
          </a:p>
          <a:p>
            <a:pPr lvl="1"/>
            <a:r>
              <a:rPr lang="es-ES" sz="2200" dirty="0" err="1">
                <a:latin typeface="Calibri" panose="020F0502020204030204" pitchFamily="34" charset="0"/>
                <a:cs typeface="Calibri" panose="020F0502020204030204" pitchFamily="34" charset="0"/>
              </a:rPr>
              <a:t>Proposition</a:t>
            </a:r>
            <a:r>
              <a:rPr lang="es-ES" sz="2200" dirty="0">
                <a:latin typeface="Calibri" panose="020F0502020204030204" pitchFamily="34" charset="0"/>
                <a:cs typeface="Calibri" panose="020F0502020204030204" pitchFamily="34" charset="0"/>
              </a:rPr>
              <a:t> </a:t>
            </a:r>
            <a:r>
              <a:rPr lang="es-ES" sz="2200" dirty="0" err="1">
                <a:latin typeface="Calibri" panose="020F0502020204030204" pitchFamily="34" charset="0"/>
                <a:cs typeface="Calibri" panose="020F0502020204030204" pitchFamily="34" charset="0"/>
              </a:rPr>
              <a:t>d’amélioration</a:t>
            </a:r>
            <a:r>
              <a:rPr lang="es-ES" sz="2200" dirty="0">
                <a:latin typeface="Calibri" panose="020F0502020204030204" pitchFamily="34" charset="0"/>
                <a:cs typeface="Calibri" panose="020F0502020204030204" pitchFamily="34" charset="0"/>
              </a:rPr>
              <a:t> de la </a:t>
            </a:r>
            <a:r>
              <a:rPr lang="es-ES" sz="2200" dirty="0" err="1">
                <a:latin typeface="Calibri" panose="020F0502020204030204" pitchFamily="34" charset="0"/>
                <a:cs typeface="Calibri" panose="020F0502020204030204" pitchFamily="34" charset="0"/>
              </a:rPr>
              <a:t>résidence</a:t>
            </a:r>
            <a:r>
              <a:rPr lang="es-ES" sz="2200" dirty="0">
                <a:latin typeface="Calibri" panose="020F0502020204030204" pitchFamily="34" charset="0"/>
                <a:cs typeface="Calibri" panose="020F0502020204030204" pitchFamily="34" charset="0"/>
              </a:rPr>
              <a:t> par </a:t>
            </a:r>
            <a:r>
              <a:rPr lang="es-ES" sz="2200" dirty="0" err="1">
                <a:latin typeface="Calibri" panose="020F0502020204030204" pitchFamily="34" charset="0"/>
                <a:cs typeface="Calibri" panose="020F0502020204030204" pitchFamily="34" charset="0"/>
              </a:rPr>
              <a:t>petits</a:t>
            </a:r>
            <a:r>
              <a:rPr lang="es-ES" sz="2200" dirty="0">
                <a:latin typeface="Calibri" panose="020F0502020204030204" pitchFamily="34" charset="0"/>
                <a:cs typeface="Calibri" panose="020F0502020204030204" pitchFamily="34" charset="0"/>
              </a:rPr>
              <a:t> </a:t>
            </a:r>
            <a:r>
              <a:rPr lang="es-ES" sz="2200" dirty="0" err="1">
                <a:latin typeface="Calibri" panose="020F0502020204030204" pitchFamily="34" charset="0"/>
                <a:cs typeface="Calibri" panose="020F0502020204030204" pitchFamily="34" charset="0"/>
              </a:rPr>
              <a:t>travaux</a:t>
            </a:r>
            <a:endParaRPr lang="es-ES" sz="2200" dirty="0">
              <a:latin typeface="Calibri" panose="020F0502020204030204" pitchFamily="34" charset="0"/>
              <a:cs typeface="Calibri" panose="020F0502020204030204" pitchFamily="34" charset="0"/>
            </a:endParaRPr>
          </a:p>
          <a:p>
            <a:r>
              <a:rPr lang="fr-FR" sz="1800" b="1" dirty="0">
                <a:latin typeface="Calibri" panose="020F0502020204030204" pitchFamily="34" charset="0"/>
                <a:cs typeface="Calibri" panose="020F0502020204030204" pitchFamily="34" charset="0"/>
              </a:rPr>
              <a:t>Exemple</a:t>
            </a:r>
            <a:r>
              <a:rPr lang="fr-FR" sz="1800" dirty="0">
                <a:latin typeface="Calibri" panose="020F0502020204030204" pitchFamily="34" charset="0"/>
                <a:cs typeface="Calibri" panose="020F0502020204030204" pitchFamily="34" charset="0"/>
              </a:rPr>
              <a:t>  si proposition interphones  J2S à 25 307,81€ retenue:</a:t>
            </a:r>
          </a:p>
          <a:p>
            <a:pPr marL="0" indent="0">
              <a:buNone/>
            </a:pPr>
            <a:r>
              <a:rPr lang="fr-FR" sz="2400" dirty="0">
                <a:latin typeface="Calibri" panose="020F0502020204030204" pitchFamily="34" charset="0"/>
                <a:cs typeface="Calibri" panose="020F0502020204030204" pitchFamily="34" charset="0"/>
              </a:rPr>
              <a:t>          </a:t>
            </a:r>
            <a:r>
              <a:rPr lang="fr-FR" sz="1800" dirty="0">
                <a:latin typeface="Calibri" panose="020F0502020204030204" pitchFamily="34" charset="0"/>
                <a:cs typeface="Calibri" panose="020F0502020204030204" pitchFamily="34" charset="0"/>
              </a:rPr>
              <a:t>1.  17 884€  + 3 873,42€ de fonds de travaux= 21 758,42 €</a:t>
            </a:r>
          </a:p>
          <a:p>
            <a:pPr marL="0" indent="0">
              <a:buNone/>
            </a:pPr>
            <a:r>
              <a:rPr lang="fr-FR" sz="1800" dirty="0">
                <a:latin typeface="Calibri" panose="020F0502020204030204" pitchFamily="34" charset="0"/>
                <a:cs typeface="Calibri" panose="020F0502020204030204" pitchFamily="34" charset="0"/>
              </a:rPr>
              <a:t>Il manque 3549,39€ soit + ou - 23,66€ /</a:t>
            </a:r>
            <a:r>
              <a:rPr lang="fr-FR" sz="1800" dirty="0" err="1">
                <a:latin typeface="Calibri" panose="020F0502020204030204" pitchFamily="34" charset="0"/>
                <a:cs typeface="Calibri" panose="020F0502020204030204" pitchFamily="34" charset="0"/>
              </a:rPr>
              <a:t>appar</a:t>
            </a:r>
            <a:endParaRPr lang="fr-FR" sz="1800" dirty="0">
              <a:latin typeface="Calibri" panose="020F0502020204030204" pitchFamily="34" charset="0"/>
              <a:cs typeface="Calibri" panose="020F0502020204030204" pitchFamily="34" charset="0"/>
            </a:endParaRPr>
          </a:p>
          <a:p>
            <a:pPr lvl="1">
              <a:lnSpc>
                <a:spcPct val="80000"/>
              </a:lnSpc>
            </a:pPr>
            <a:endParaRPr lang="fr-FR" sz="2200" b="1" dirty="0">
              <a:latin typeface="Calibri" panose="020F0502020204030204" pitchFamily="34" charset="0"/>
              <a:cs typeface="Calibri" panose="020F0502020204030204" pitchFamily="34" charset="0"/>
            </a:endParaRPr>
          </a:p>
          <a:p>
            <a:endParaRPr lang="fr-FR" dirty="0">
              <a:latin typeface="Calibri" panose="020F0502020204030204" pitchFamily="34" charset="0"/>
              <a:cs typeface="Calibri" panose="020F0502020204030204" pitchFamily="34" charset="0"/>
            </a:endParaRPr>
          </a:p>
          <a:p>
            <a:endParaRPr lang="fr-FR"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33950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60EDDA8-A2E1-A144-982B-1A37EA39D59F}"/>
              </a:ext>
            </a:extLst>
          </p:cNvPr>
          <p:cNvSpPr>
            <a:spLocks noGrp="1"/>
          </p:cNvSpPr>
          <p:nvPr>
            <p:ph type="title"/>
          </p:nvPr>
        </p:nvSpPr>
        <p:spPr>
          <a:xfrm>
            <a:off x="252919" y="1123837"/>
            <a:ext cx="2947482" cy="4601183"/>
          </a:xfrm>
        </p:spPr>
        <p:txBody>
          <a:bodyPr anchor="t">
            <a:normAutofit/>
          </a:bodyPr>
          <a:lstStyle/>
          <a:p>
            <a:r>
              <a:rPr lang="fr-FR" dirty="0">
                <a:effectLst>
                  <a:outerShdw blurRad="38100" dist="38100" dir="2700000" algn="tl">
                    <a:srgbClr val="000000">
                      <a:alpha val="43137"/>
                    </a:srgbClr>
                  </a:outerShdw>
                </a:effectLst>
              </a:rPr>
              <a:t>3. Proposition d’amélioration de la résidence</a:t>
            </a:r>
            <a:endParaRPr lang="fr-FR" dirty="0"/>
          </a:p>
        </p:txBody>
      </p:sp>
      <p:sp>
        <p:nvSpPr>
          <p:cNvPr id="3" name="Espace réservé du contenu 2">
            <a:extLst>
              <a:ext uri="{FF2B5EF4-FFF2-40B4-BE49-F238E27FC236}">
                <a16:creationId xmlns:a16="http://schemas.microsoft.com/office/drawing/2014/main" id="{C58CBCCF-5788-9540-92DD-4DAFDAF70D90}"/>
              </a:ext>
            </a:extLst>
          </p:cNvPr>
          <p:cNvSpPr>
            <a:spLocks noGrp="1"/>
          </p:cNvSpPr>
          <p:nvPr>
            <p:ph idx="1"/>
          </p:nvPr>
        </p:nvSpPr>
        <p:spPr>
          <a:xfrm>
            <a:off x="3869267" y="761999"/>
            <a:ext cx="7948485" cy="3112577"/>
          </a:xfrm>
        </p:spPr>
        <p:txBody>
          <a:bodyPr anchor="t">
            <a:normAutofit/>
          </a:bodyPr>
          <a:lstStyle/>
          <a:p>
            <a:pPr marL="0" indent="0">
              <a:buNone/>
            </a:pPr>
            <a:r>
              <a:rPr lang="fr-FR" sz="3200" b="1" dirty="0">
                <a:latin typeface="Calibri" panose="020F0502020204030204" pitchFamily="34" charset="0"/>
                <a:cs typeface="Calibri" panose="020F0502020204030204" pitchFamily="34" charset="0"/>
              </a:rPr>
              <a:t>Devis interphones</a:t>
            </a:r>
          </a:p>
          <a:p>
            <a:r>
              <a:rPr lang="fr-FR" sz="2400" dirty="0">
                <a:latin typeface="Calibri" panose="020F0502020204030204" pitchFamily="34" charset="0"/>
                <a:cs typeface="Calibri" panose="020F0502020204030204" pitchFamily="34" charset="0"/>
              </a:rPr>
              <a:t>Etant donné l’état des platines d’interphone actuelles, et les problèmes rencontrées avec la société d’entretien pour les réparer, le CS privilégie un changement du matériel</a:t>
            </a:r>
          </a:p>
          <a:p>
            <a:endParaRPr lang="fr-FR" sz="1400" dirty="0">
              <a:latin typeface="Calibri" panose="020F0502020204030204" pitchFamily="34" charset="0"/>
              <a:cs typeface="Calibri" panose="020F0502020204030204" pitchFamily="34" charset="0"/>
            </a:endParaRPr>
          </a:p>
          <a:p>
            <a:r>
              <a:rPr lang="fr-FR" sz="2400" dirty="0">
                <a:latin typeface="Calibri" panose="020F0502020204030204" pitchFamily="34" charset="0"/>
                <a:cs typeface="Calibri" panose="020F0502020204030204" pitchFamily="34" charset="0"/>
              </a:rPr>
              <a:t>Tableau comparatif des devis (prix TTC)</a:t>
            </a:r>
          </a:p>
          <a:p>
            <a:pPr lvl="1"/>
            <a:endParaRPr lang="fr-FR" b="1" dirty="0">
              <a:latin typeface="Calibri" panose="020F0502020204030204" pitchFamily="34" charset="0"/>
              <a:cs typeface="Calibri" panose="020F0502020204030204" pitchFamily="34" charset="0"/>
            </a:endParaRPr>
          </a:p>
          <a:p>
            <a:endParaRPr lang="fr-FR" dirty="0">
              <a:latin typeface="Calibri" panose="020F0502020204030204" pitchFamily="34" charset="0"/>
              <a:cs typeface="Calibri" panose="020F0502020204030204" pitchFamily="34" charset="0"/>
            </a:endParaRPr>
          </a:p>
          <a:p>
            <a:endParaRPr lang="fr-FR" dirty="0">
              <a:latin typeface="Calibri" panose="020F0502020204030204" pitchFamily="34" charset="0"/>
              <a:cs typeface="Calibri" panose="020F0502020204030204" pitchFamily="34" charset="0"/>
            </a:endParaRPr>
          </a:p>
          <a:p>
            <a:endParaRPr lang="fr-FR" dirty="0">
              <a:latin typeface="Calibri" panose="020F0502020204030204" pitchFamily="34" charset="0"/>
              <a:cs typeface="Calibri" panose="020F0502020204030204" pitchFamily="34" charset="0"/>
            </a:endParaRPr>
          </a:p>
          <a:p>
            <a:endParaRPr lang="fr-FR" dirty="0">
              <a:latin typeface="Calibri" panose="020F0502020204030204" pitchFamily="34" charset="0"/>
              <a:cs typeface="Calibri" panose="020F0502020204030204" pitchFamily="34" charset="0"/>
            </a:endParaRPr>
          </a:p>
        </p:txBody>
      </p:sp>
      <p:graphicFrame>
        <p:nvGraphicFramePr>
          <p:cNvPr id="4" name="Tableau 3"/>
          <p:cNvGraphicFramePr>
            <a:graphicFrameLocks noGrp="1"/>
          </p:cNvGraphicFramePr>
          <p:nvPr>
            <p:extLst>
              <p:ext uri="{D42A27DB-BD31-4B8C-83A1-F6EECF244321}">
                <p14:modId xmlns:p14="http://schemas.microsoft.com/office/powerpoint/2010/main" val="470131175"/>
              </p:ext>
            </p:extLst>
          </p:nvPr>
        </p:nvGraphicFramePr>
        <p:xfrm>
          <a:off x="4151313" y="3413760"/>
          <a:ext cx="6567486" cy="2661920"/>
        </p:xfrm>
        <a:graphic>
          <a:graphicData uri="http://schemas.openxmlformats.org/drawingml/2006/table">
            <a:tbl>
              <a:tblPr firstRow="1" firstCol="1" bandRow="1">
                <a:tableStyleId>{5C22544A-7EE6-4342-B048-85BDC9FD1C3A}</a:tableStyleId>
              </a:tblPr>
              <a:tblGrid>
                <a:gridCol w="1641509">
                  <a:extLst>
                    <a:ext uri="{9D8B030D-6E8A-4147-A177-3AD203B41FA5}">
                      <a16:colId xmlns:a16="http://schemas.microsoft.com/office/drawing/2014/main" val="20000"/>
                    </a:ext>
                  </a:extLst>
                </a:gridCol>
                <a:gridCol w="1641509">
                  <a:extLst>
                    <a:ext uri="{9D8B030D-6E8A-4147-A177-3AD203B41FA5}">
                      <a16:colId xmlns:a16="http://schemas.microsoft.com/office/drawing/2014/main" val="20001"/>
                    </a:ext>
                  </a:extLst>
                </a:gridCol>
                <a:gridCol w="1642234">
                  <a:extLst>
                    <a:ext uri="{9D8B030D-6E8A-4147-A177-3AD203B41FA5}">
                      <a16:colId xmlns:a16="http://schemas.microsoft.com/office/drawing/2014/main" val="20002"/>
                    </a:ext>
                  </a:extLst>
                </a:gridCol>
                <a:gridCol w="1642234">
                  <a:extLst>
                    <a:ext uri="{9D8B030D-6E8A-4147-A177-3AD203B41FA5}">
                      <a16:colId xmlns:a16="http://schemas.microsoft.com/office/drawing/2014/main" val="20003"/>
                    </a:ext>
                  </a:extLst>
                </a:gridCol>
              </a:tblGrid>
              <a:tr h="665481">
                <a:tc>
                  <a:txBody>
                    <a:bodyPr/>
                    <a:lstStyle/>
                    <a:p>
                      <a:pPr algn="l">
                        <a:lnSpc>
                          <a:spcPct val="107000"/>
                        </a:lnSpc>
                        <a:spcAft>
                          <a:spcPts val="0"/>
                        </a:spcAft>
                      </a:pPr>
                      <a:r>
                        <a:rPr lang="fr-FR" sz="1100" dirty="0">
                          <a:effectLst/>
                          <a:latin typeface="Calibri" panose="020F0502020204030204" pitchFamily="34" charset="0"/>
                          <a:cs typeface="Calibri" panose="020F0502020204030204" pitchFamily="34" charset="0"/>
                        </a:rPr>
                        <a:t>Sociétés</a:t>
                      </a:r>
                    </a:p>
                    <a:p>
                      <a:pPr algn="l">
                        <a:lnSpc>
                          <a:spcPct val="107000"/>
                        </a:lnSpc>
                        <a:spcAft>
                          <a:spcPts val="0"/>
                        </a:spcAft>
                      </a:pPr>
                      <a:r>
                        <a:rPr lang="fr-FR" sz="1100" dirty="0">
                          <a:effectLst/>
                          <a:latin typeface="Calibri" panose="020F0502020204030204" pitchFamily="34" charset="0"/>
                          <a:cs typeface="Calibri" panose="020F0502020204030204" pitchFamily="34" charset="0"/>
                        </a:rPr>
                        <a:t>                               Modèles</a:t>
                      </a:r>
                    </a:p>
                    <a:p>
                      <a:pPr algn="l">
                        <a:lnSpc>
                          <a:spcPct val="107000"/>
                        </a:lnSpc>
                        <a:spcAft>
                          <a:spcPts val="0"/>
                        </a:spcAft>
                      </a:pPr>
                      <a:r>
                        <a:rPr lang="fr-FR" sz="1100" dirty="0">
                          <a:effectLst/>
                          <a:latin typeface="Calibri" panose="020F0502020204030204" pitchFamily="34" charset="0"/>
                          <a:cs typeface="Calibri" panose="020F0502020204030204" pitchFamily="34" charset="0"/>
                        </a:rPr>
                        <a:t>                               Prix TTC</a:t>
                      </a:r>
                      <a:endParaRPr lang="fr-F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l">
                        <a:lnSpc>
                          <a:spcPct val="107000"/>
                        </a:lnSpc>
                        <a:spcAft>
                          <a:spcPts val="0"/>
                        </a:spcAft>
                      </a:pPr>
                      <a:r>
                        <a:rPr lang="fr-FR" sz="1100">
                          <a:effectLst/>
                          <a:latin typeface="Calibri" panose="020F0502020204030204" pitchFamily="34" charset="0"/>
                          <a:cs typeface="Calibri" panose="020F0502020204030204" pitchFamily="34" charset="0"/>
                        </a:rPr>
                        <a:t> </a:t>
                      </a:r>
                    </a:p>
                    <a:p>
                      <a:pPr algn="l">
                        <a:lnSpc>
                          <a:spcPct val="107000"/>
                        </a:lnSpc>
                        <a:spcAft>
                          <a:spcPts val="0"/>
                        </a:spcAft>
                      </a:pPr>
                      <a:r>
                        <a:rPr lang="fr-FR" sz="1100">
                          <a:effectLst/>
                          <a:latin typeface="Calibri" panose="020F0502020204030204" pitchFamily="34" charset="0"/>
                          <a:cs typeface="Calibri" panose="020F0502020204030204" pitchFamily="34" charset="0"/>
                        </a:rPr>
                        <a:t>        TORCHELEC</a:t>
                      </a:r>
                      <a:endParaRPr lang="fr-FR" sz="1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l">
                        <a:lnSpc>
                          <a:spcPct val="107000"/>
                        </a:lnSpc>
                        <a:spcAft>
                          <a:spcPts val="0"/>
                        </a:spcAft>
                      </a:pPr>
                      <a:r>
                        <a:rPr lang="fr-FR" sz="1100" dirty="0">
                          <a:effectLst/>
                          <a:latin typeface="Calibri" panose="020F0502020204030204" pitchFamily="34" charset="0"/>
                          <a:cs typeface="Calibri" panose="020F0502020204030204" pitchFamily="34" charset="0"/>
                        </a:rPr>
                        <a:t> </a:t>
                      </a:r>
                    </a:p>
                    <a:p>
                      <a:pPr algn="ctr">
                        <a:lnSpc>
                          <a:spcPct val="107000"/>
                        </a:lnSpc>
                        <a:spcAft>
                          <a:spcPts val="0"/>
                        </a:spcAft>
                      </a:pPr>
                      <a:r>
                        <a:rPr lang="fr-FR" sz="1100" dirty="0">
                          <a:effectLst/>
                          <a:latin typeface="Calibri" panose="020F0502020204030204" pitchFamily="34" charset="0"/>
                          <a:cs typeface="Calibri" panose="020F0502020204030204" pitchFamily="34" charset="0"/>
                        </a:rPr>
                        <a:t>J2S</a:t>
                      </a:r>
                      <a:endParaRPr lang="fr-F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07000"/>
                        </a:lnSpc>
                        <a:spcAft>
                          <a:spcPts val="0"/>
                        </a:spcAft>
                      </a:pPr>
                      <a:r>
                        <a:rPr lang="fr-FR" sz="1100">
                          <a:effectLst/>
                          <a:latin typeface="Calibri" panose="020F0502020204030204" pitchFamily="34" charset="0"/>
                          <a:cs typeface="Calibri" panose="020F0502020204030204" pitchFamily="34" charset="0"/>
                        </a:rPr>
                        <a:t> </a:t>
                      </a:r>
                    </a:p>
                    <a:p>
                      <a:pPr algn="ctr">
                        <a:lnSpc>
                          <a:spcPct val="107000"/>
                        </a:lnSpc>
                        <a:spcAft>
                          <a:spcPts val="0"/>
                        </a:spcAft>
                      </a:pPr>
                      <a:r>
                        <a:rPr lang="fr-FR" sz="1100">
                          <a:effectLst/>
                          <a:latin typeface="Calibri" panose="020F0502020204030204" pitchFamily="34" charset="0"/>
                          <a:cs typeface="Calibri" panose="020F0502020204030204" pitchFamily="34" charset="0"/>
                        </a:rPr>
                        <a:t>SERP</a:t>
                      </a:r>
                      <a:endParaRPr lang="fr-FR" sz="1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10000"/>
                  </a:ext>
                </a:extLst>
              </a:tr>
              <a:tr h="1109133">
                <a:tc>
                  <a:txBody>
                    <a:bodyPr/>
                    <a:lstStyle/>
                    <a:p>
                      <a:pPr algn="l">
                        <a:lnSpc>
                          <a:spcPct val="107000"/>
                        </a:lnSpc>
                        <a:spcAft>
                          <a:spcPts val="0"/>
                        </a:spcAft>
                      </a:pPr>
                      <a:r>
                        <a:rPr lang="fr-FR" sz="1100" dirty="0">
                          <a:effectLst/>
                          <a:latin typeface="Calibri" panose="020F0502020204030204" pitchFamily="34" charset="0"/>
                          <a:cs typeface="Calibri" panose="020F0502020204030204" pitchFamily="34" charset="0"/>
                        </a:rPr>
                        <a:t>Base platine avec combiné</a:t>
                      </a:r>
                      <a:endParaRPr lang="fr-F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l">
                        <a:lnSpc>
                          <a:spcPct val="107000"/>
                        </a:lnSpc>
                        <a:spcAft>
                          <a:spcPts val="0"/>
                        </a:spcAft>
                      </a:pPr>
                      <a:r>
                        <a:rPr lang="fr-FR" sz="1100" dirty="0">
                          <a:effectLst/>
                          <a:latin typeface="Calibri" panose="020F0502020204030204" pitchFamily="34" charset="0"/>
                          <a:cs typeface="Calibri" panose="020F0502020204030204" pitchFamily="34" charset="0"/>
                        </a:rPr>
                        <a:t>DE 1810540</a:t>
                      </a:r>
                    </a:p>
                    <a:p>
                      <a:pPr algn="l">
                        <a:lnSpc>
                          <a:spcPct val="107000"/>
                        </a:lnSpc>
                        <a:spcAft>
                          <a:spcPts val="0"/>
                        </a:spcAft>
                      </a:pPr>
                      <a:r>
                        <a:rPr lang="fr-FR" sz="1100" dirty="0">
                          <a:effectLst/>
                          <a:latin typeface="Calibri" panose="020F0502020204030204" pitchFamily="34" charset="0"/>
                          <a:cs typeface="Calibri" panose="020F0502020204030204" pitchFamily="34" charset="0"/>
                        </a:rPr>
                        <a:t>2354€ x 15</a:t>
                      </a:r>
                    </a:p>
                    <a:p>
                      <a:pPr algn="l">
                        <a:lnSpc>
                          <a:spcPct val="107000"/>
                        </a:lnSpc>
                        <a:spcAft>
                          <a:spcPts val="0"/>
                        </a:spcAft>
                      </a:pPr>
                      <a:r>
                        <a:rPr lang="fr-FR" sz="1100" b="1" dirty="0">
                          <a:effectLst/>
                          <a:latin typeface="Calibri" panose="020F0502020204030204" pitchFamily="34" charset="0"/>
                          <a:cs typeface="Calibri" panose="020F0502020204030204" pitchFamily="34" charset="0"/>
                        </a:rPr>
                        <a:t>= 35 310€</a:t>
                      </a:r>
                    </a:p>
                    <a:p>
                      <a:pPr algn="l">
                        <a:lnSpc>
                          <a:spcPct val="107000"/>
                        </a:lnSpc>
                        <a:spcAft>
                          <a:spcPts val="0"/>
                        </a:spcAft>
                      </a:pPr>
                      <a:r>
                        <a:rPr lang="fr-FR" sz="1100" dirty="0">
                          <a:effectLst/>
                          <a:latin typeface="Calibri" panose="020F0502020204030204" pitchFamily="34" charset="0"/>
                          <a:cs typeface="Calibri" panose="020F0502020204030204" pitchFamily="34" charset="0"/>
                        </a:rPr>
                        <a:t>Sans tableau des noms</a:t>
                      </a:r>
                      <a:endParaRPr lang="fr-F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l">
                        <a:lnSpc>
                          <a:spcPct val="107000"/>
                        </a:lnSpc>
                        <a:spcAft>
                          <a:spcPts val="0"/>
                        </a:spcAft>
                      </a:pPr>
                      <a:r>
                        <a:rPr lang="fr-FR" sz="1100" dirty="0">
                          <a:solidFill>
                            <a:srgbClr val="FF0000"/>
                          </a:solidFill>
                          <a:effectLst/>
                          <a:latin typeface="Calibri" panose="020F0502020204030204" pitchFamily="34" charset="0"/>
                          <a:cs typeface="Calibri" panose="020F0502020204030204" pitchFamily="34" charset="0"/>
                        </a:rPr>
                        <a:t>DE 19/0114</a:t>
                      </a:r>
                    </a:p>
                    <a:p>
                      <a:pPr algn="l">
                        <a:lnSpc>
                          <a:spcPct val="107000"/>
                        </a:lnSpc>
                        <a:spcAft>
                          <a:spcPts val="0"/>
                        </a:spcAft>
                      </a:pPr>
                      <a:r>
                        <a:rPr lang="fr-FR" sz="1100" b="1" dirty="0">
                          <a:solidFill>
                            <a:srgbClr val="FF0000"/>
                          </a:solidFill>
                          <a:effectLst/>
                          <a:latin typeface="Calibri" panose="020F0502020204030204" pitchFamily="34" charset="0"/>
                          <a:cs typeface="Calibri" panose="020F0502020204030204" pitchFamily="34" charset="0"/>
                        </a:rPr>
                        <a:t>= 25 307.81€</a:t>
                      </a:r>
                    </a:p>
                    <a:p>
                      <a:pPr algn="l">
                        <a:lnSpc>
                          <a:spcPct val="107000"/>
                        </a:lnSpc>
                        <a:spcAft>
                          <a:spcPts val="0"/>
                        </a:spcAft>
                      </a:pPr>
                      <a:r>
                        <a:rPr lang="fr-FR" sz="1100" dirty="0">
                          <a:solidFill>
                            <a:srgbClr val="FF0000"/>
                          </a:solidFill>
                          <a:effectLst/>
                          <a:latin typeface="Calibri" panose="020F0502020204030204" pitchFamily="34" charset="0"/>
                          <a:cs typeface="Calibri" panose="020F0502020204030204" pitchFamily="34" charset="0"/>
                        </a:rPr>
                        <a:t>Avec tableau des noms</a:t>
                      </a:r>
                      <a:endParaRPr lang="fr-FR" sz="1100" dirty="0">
                        <a:solidFill>
                          <a:srgbClr val="FF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l">
                        <a:lnSpc>
                          <a:spcPct val="107000"/>
                        </a:lnSpc>
                        <a:spcAft>
                          <a:spcPts val="0"/>
                        </a:spcAft>
                      </a:pPr>
                      <a:r>
                        <a:rPr lang="fr-FR" sz="1100" dirty="0">
                          <a:solidFill>
                            <a:srgbClr val="FF0000"/>
                          </a:solidFill>
                          <a:effectLst/>
                          <a:latin typeface="Calibri" panose="020F0502020204030204" pitchFamily="34" charset="0"/>
                          <a:cs typeface="Calibri" panose="020F0502020204030204" pitchFamily="34" charset="0"/>
                        </a:rPr>
                        <a:t>DE 190650</a:t>
                      </a:r>
                    </a:p>
                    <a:p>
                      <a:pPr algn="l">
                        <a:lnSpc>
                          <a:spcPct val="107000"/>
                        </a:lnSpc>
                        <a:spcAft>
                          <a:spcPts val="0"/>
                        </a:spcAft>
                      </a:pPr>
                      <a:r>
                        <a:rPr lang="fr-FR" sz="1100" b="1" dirty="0">
                          <a:solidFill>
                            <a:srgbClr val="FF0000"/>
                          </a:solidFill>
                          <a:effectLst/>
                          <a:latin typeface="Calibri" panose="020F0502020204030204" pitchFamily="34" charset="0"/>
                          <a:cs typeface="Calibri" panose="020F0502020204030204" pitchFamily="34" charset="0"/>
                        </a:rPr>
                        <a:t>= 20 034.63€</a:t>
                      </a:r>
                    </a:p>
                    <a:p>
                      <a:pPr algn="l">
                        <a:lnSpc>
                          <a:spcPct val="107000"/>
                        </a:lnSpc>
                        <a:spcAft>
                          <a:spcPts val="0"/>
                        </a:spcAft>
                      </a:pPr>
                      <a:r>
                        <a:rPr lang="fr-FR" sz="1100" dirty="0">
                          <a:solidFill>
                            <a:srgbClr val="FF0000"/>
                          </a:solidFill>
                          <a:effectLst/>
                          <a:latin typeface="Calibri" panose="020F0502020204030204" pitchFamily="34" charset="0"/>
                          <a:cs typeface="Calibri" panose="020F0502020204030204" pitchFamily="34" charset="0"/>
                        </a:rPr>
                        <a:t>Avec tableau des noms</a:t>
                      </a:r>
                      <a:endParaRPr lang="fr-FR" sz="1100" dirty="0">
                        <a:solidFill>
                          <a:srgbClr val="FF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10001"/>
                  </a:ext>
                </a:extLst>
              </a:tr>
              <a:tr h="887306">
                <a:tc>
                  <a:txBody>
                    <a:bodyPr/>
                    <a:lstStyle/>
                    <a:p>
                      <a:pPr algn="l">
                        <a:lnSpc>
                          <a:spcPct val="107000"/>
                        </a:lnSpc>
                        <a:spcAft>
                          <a:spcPts val="0"/>
                        </a:spcAft>
                      </a:pPr>
                      <a:r>
                        <a:rPr lang="fr-FR" sz="1100">
                          <a:effectLst/>
                          <a:latin typeface="Calibri" panose="020F0502020204030204" pitchFamily="34" charset="0"/>
                          <a:cs typeface="Calibri" panose="020F0502020204030204" pitchFamily="34" charset="0"/>
                        </a:rPr>
                        <a:t>Platine avec combiné</a:t>
                      </a:r>
                    </a:p>
                    <a:p>
                      <a:pPr algn="l">
                        <a:lnSpc>
                          <a:spcPct val="107000"/>
                        </a:lnSpc>
                        <a:spcAft>
                          <a:spcPts val="0"/>
                        </a:spcAft>
                      </a:pPr>
                      <a:r>
                        <a:rPr lang="fr-FR" sz="1100">
                          <a:effectLst/>
                          <a:latin typeface="Calibri" panose="020F0502020204030204" pitchFamily="34" charset="0"/>
                          <a:cs typeface="Calibri" panose="020F0502020204030204" pitchFamily="34" charset="0"/>
                        </a:rPr>
                        <a:t>+ vidéo couleur</a:t>
                      </a:r>
                      <a:endParaRPr lang="fr-FR" sz="1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l">
                        <a:lnSpc>
                          <a:spcPct val="107000"/>
                        </a:lnSpc>
                        <a:spcAft>
                          <a:spcPts val="0"/>
                        </a:spcAft>
                      </a:pPr>
                      <a:r>
                        <a:rPr lang="fr-FR" sz="1100" dirty="0">
                          <a:effectLst/>
                          <a:latin typeface="Calibri" panose="020F0502020204030204" pitchFamily="34" charset="0"/>
                          <a:cs typeface="Calibri" panose="020F0502020204030204" pitchFamily="34" charset="0"/>
                        </a:rPr>
                        <a:t>DE 1810540  option</a:t>
                      </a:r>
                    </a:p>
                    <a:p>
                      <a:pPr algn="l">
                        <a:lnSpc>
                          <a:spcPct val="107000"/>
                        </a:lnSpc>
                        <a:spcAft>
                          <a:spcPts val="0"/>
                        </a:spcAft>
                      </a:pPr>
                      <a:r>
                        <a:rPr lang="fr-FR" sz="1100" b="1" dirty="0">
                          <a:effectLst/>
                          <a:latin typeface="Calibri" panose="020F0502020204030204" pitchFamily="34" charset="0"/>
                          <a:cs typeface="Calibri" panose="020F0502020204030204" pitchFamily="34" charset="0"/>
                        </a:rPr>
                        <a:t>= 87 615€</a:t>
                      </a:r>
                    </a:p>
                    <a:p>
                      <a:pPr algn="l">
                        <a:lnSpc>
                          <a:spcPct val="107000"/>
                        </a:lnSpc>
                        <a:spcAft>
                          <a:spcPts val="0"/>
                        </a:spcAft>
                      </a:pPr>
                      <a:r>
                        <a:rPr lang="fr-FR" sz="1100" dirty="0">
                          <a:effectLst/>
                          <a:latin typeface="Calibri" panose="020F0502020204030204" pitchFamily="34" charset="0"/>
                          <a:cs typeface="Calibri" panose="020F0502020204030204" pitchFamily="34" charset="0"/>
                        </a:rPr>
                        <a:t>Sans tableau des noms</a:t>
                      </a:r>
                      <a:endParaRPr lang="fr-F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l">
                        <a:lnSpc>
                          <a:spcPct val="107000"/>
                        </a:lnSpc>
                        <a:spcAft>
                          <a:spcPts val="0"/>
                        </a:spcAft>
                      </a:pPr>
                      <a:r>
                        <a:rPr lang="fr-FR" sz="1100" dirty="0">
                          <a:effectLst/>
                          <a:latin typeface="Calibri" panose="020F0502020204030204" pitchFamily="34" charset="0"/>
                          <a:cs typeface="Calibri" panose="020F0502020204030204" pitchFamily="34" charset="0"/>
                        </a:rPr>
                        <a:t>DE 19/0125</a:t>
                      </a:r>
                    </a:p>
                    <a:p>
                      <a:pPr algn="l">
                        <a:lnSpc>
                          <a:spcPct val="107000"/>
                        </a:lnSpc>
                        <a:spcAft>
                          <a:spcPts val="0"/>
                        </a:spcAft>
                      </a:pPr>
                      <a:r>
                        <a:rPr lang="fr-FR" sz="1100" b="1" dirty="0">
                          <a:effectLst/>
                          <a:latin typeface="Calibri" panose="020F0502020204030204" pitchFamily="34" charset="0"/>
                          <a:cs typeface="Calibri" panose="020F0502020204030204" pitchFamily="34" charset="0"/>
                        </a:rPr>
                        <a:t>= 50 703.40€</a:t>
                      </a:r>
                    </a:p>
                    <a:p>
                      <a:pPr algn="l">
                        <a:lnSpc>
                          <a:spcPct val="107000"/>
                        </a:lnSpc>
                        <a:spcAft>
                          <a:spcPts val="0"/>
                        </a:spcAft>
                      </a:pPr>
                      <a:r>
                        <a:rPr lang="fr-FR" sz="1100" dirty="0">
                          <a:effectLst/>
                          <a:latin typeface="Calibri" panose="020F0502020204030204" pitchFamily="34" charset="0"/>
                          <a:cs typeface="Calibri" panose="020F0502020204030204" pitchFamily="34" charset="0"/>
                        </a:rPr>
                        <a:t>Avec tableau des noms</a:t>
                      </a:r>
                      <a:endParaRPr lang="fr-F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l">
                        <a:lnSpc>
                          <a:spcPct val="107000"/>
                        </a:lnSpc>
                        <a:spcAft>
                          <a:spcPts val="0"/>
                        </a:spcAft>
                      </a:pPr>
                      <a:r>
                        <a:rPr lang="fr-FR" sz="1100" dirty="0">
                          <a:effectLst/>
                          <a:latin typeface="Calibri" panose="020F0502020204030204" pitchFamily="34" charset="0"/>
                          <a:cs typeface="Calibri" panose="020F0502020204030204" pitchFamily="34" charset="0"/>
                        </a:rPr>
                        <a:t> </a:t>
                      </a:r>
                      <a:endParaRPr lang="fr-F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10002"/>
                  </a:ext>
                </a:extLst>
              </a:tr>
            </a:tbl>
          </a:graphicData>
        </a:graphic>
      </p:graphicFrame>
      <p:cxnSp>
        <p:nvCxnSpPr>
          <p:cNvPr id="6" name="Connecteur droit 5"/>
          <p:cNvCxnSpPr/>
          <p:nvPr/>
        </p:nvCxnSpPr>
        <p:spPr>
          <a:xfrm flipV="1">
            <a:off x="4151313" y="3424428"/>
            <a:ext cx="1381125" cy="485775"/>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2417839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60EDDA8-A2E1-A144-982B-1A37EA39D59F}"/>
              </a:ext>
            </a:extLst>
          </p:cNvPr>
          <p:cNvSpPr>
            <a:spLocks noGrp="1"/>
          </p:cNvSpPr>
          <p:nvPr>
            <p:ph type="title"/>
          </p:nvPr>
        </p:nvSpPr>
        <p:spPr>
          <a:xfrm>
            <a:off x="252919" y="1123837"/>
            <a:ext cx="2947482" cy="4601183"/>
          </a:xfrm>
        </p:spPr>
        <p:txBody>
          <a:bodyPr anchor="t">
            <a:normAutofit/>
          </a:bodyPr>
          <a:lstStyle/>
          <a:p>
            <a:r>
              <a:rPr lang="fr-FR" dirty="0">
                <a:effectLst>
                  <a:outerShdw blurRad="38100" dist="38100" dir="2700000" algn="tl">
                    <a:srgbClr val="000000">
                      <a:alpha val="43137"/>
                    </a:srgbClr>
                  </a:outerShdw>
                </a:effectLst>
              </a:rPr>
              <a:t>3. Proposition d’amélioration de la résidence</a:t>
            </a:r>
            <a:endParaRPr lang="fr-FR" dirty="0"/>
          </a:p>
        </p:txBody>
      </p:sp>
      <p:sp>
        <p:nvSpPr>
          <p:cNvPr id="3" name="Espace réservé du contenu 2">
            <a:extLst>
              <a:ext uri="{FF2B5EF4-FFF2-40B4-BE49-F238E27FC236}">
                <a16:creationId xmlns:a16="http://schemas.microsoft.com/office/drawing/2014/main" id="{C58CBCCF-5788-9540-92DD-4DAFDAF70D90}"/>
              </a:ext>
            </a:extLst>
          </p:cNvPr>
          <p:cNvSpPr>
            <a:spLocks noGrp="1"/>
          </p:cNvSpPr>
          <p:nvPr>
            <p:ph idx="1"/>
          </p:nvPr>
        </p:nvSpPr>
        <p:spPr>
          <a:xfrm>
            <a:off x="3471624" y="182881"/>
            <a:ext cx="8229598" cy="6390639"/>
          </a:xfrm>
        </p:spPr>
        <p:txBody>
          <a:bodyPr anchor="t">
            <a:normAutofit/>
          </a:bodyPr>
          <a:lstStyle/>
          <a:p>
            <a:pPr marL="0" indent="0">
              <a:buNone/>
            </a:pPr>
            <a:r>
              <a:rPr lang="fr-FR" sz="3200" b="1" dirty="0">
                <a:latin typeface="Calibri" panose="020F0502020204030204" pitchFamily="34" charset="0"/>
                <a:cs typeface="Calibri" panose="020F0502020204030204" pitchFamily="34" charset="0"/>
              </a:rPr>
              <a:t>Contrat de maintenance des portails</a:t>
            </a:r>
          </a:p>
          <a:p>
            <a:r>
              <a:rPr lang="fr-FR" dirty="0">
                <a:latin typeface="Calibri" panose="020F0502020204030204" pitchFamily="34" charset="0"/>
                <a:cs typeface="Calibri" panose="020F0502020204030204" pitchFamily="34" charset="0"/>
              </a:rPr>
              <a:t>Il est nécessaire de maintenir en place un service de maintenance des portails pour la gestion quotidienne des problèmes liés aux portails ainsi que pour le maintien en bonne condition. Nous avons actuellement la société Clôture du Vexin. Nous vous proposons d’en changer dans la mesure où nous avons rencontré quelques difficultés.</a:t>
            </a:r>
          </a:p>
          <a:p>
            <a:endParaRPr lang="fr-FR" sz="2400" dirty="0">
              <a:latin typeface="Calibri" panose="020F0502020204030204" pitchFamily="34" charset="0"/>
              <a:cs typeface="Calibri" panose="020F0502020204030204" pitchFamily="34" charset="0"/>
            </a:endParaRPr>
          </a:p>
          <a:p>
            <a:r>
              <a:rPr lang="fr-FR" dirty="0">
                <a:latin typeface="Calibri" panose="020F0502020204030204" pitchFamily="34" charset="0"/>
                <a:cs typeface="Calibri" panose="020F0502020204030204" pitchFamily="34" charset="0"/>
              </a:rPr>
              <a:t>Tableau comparatif des contrats de maintenance(prix TTC)</a:t>
            </a:r>
          </a:p>
          <a:p>
            <a:endParaRPr lang="fr-FR" dirty="0">
              <a:latin typeface="Calibri" panose="020F0502020204030204" pitchFamily="34" charset="0"/>
              <a:cs typeface="Calibri" panose="020F0502020204030204" pitchFamily="34" charset="0"/>
            </a:endParaRPr>
          </a:p>
        </p:txBody>
      </p:sp>
      <p:graphicFrame>
        <p:nvGraphicFramePr>
          <p:cNvPr id="5" name="Tableau 4">
            <a:extLst>
              <a:ext uri="{FF2B5EF4-FFF2-40B4-BE49-F238E27FC236}">
                <a16:creationId xmlns:a16="http://schemas.microsoft.com/office/drawing/2014/main" id="{A78FBDBC-A40E-1444-9D6F-4069943EAAD1}"/>
              </a:ext>
            </a:extLst>
          </p:cNvPr>
          <p:cNvGraphicFramePr>
            <a:graphicFrameLocks noGrp="1"/>
          </p:cNvGraphicFramePr>
          <p:nvPr>
            <p:extLst>
              <p:ext uri="{D42A27DB-BD31-4B8C-83A1-F6EECF244321}">
                <p14:modId xmlns:p14="http://schemas.microsoft.com/office/powerpoint/2010/main" val="2275248179"/>
              </p:ext>
            </p:extLst>
          </p:nvPr>
        </p:nvGraphicFramePr>
        <p:xfrm>
          <a:off x="3471624" y="3281211"/>
          <a:ext cx="8229598" cy="3189162"/>
        </p:xfrm>
        <a:graphic>
          <a:graphicData uri="http://schemas.openxmlformats.org/drawingml/2006/table">
            <a:tbl>
              <a:tblPr firstRow="1" firstCol="1" bandRow="1">
                <a:tableStyleId>{5C22544A-7EE6-4342-B048-85BDC9FD1C3A}</a:tableStyleId>
              </a:tblPr>
              <a:tblGrid>
                <a:gridCol w="1501645">
                  <a:extLst>
                    <a:ext uri="{9D8B030D-6E8A-4147-A177-3AD203B41FA5}">
                      <a16:colId xmlns:a16="http://schemas.microsoft.com/office/drawing/2014/main" val="1877316708"/>
                    </a:ext>
                  </a:extLst>
                </a:gridCol>
                <a:gridCol w="1369146">
                  <a:extLst>
                    <a:ext uri="{9D8B030D-6E8A-4147-A177-3AD203B41FA5}">
                      <a16:colId xmlns:a16="http://schemas.microsoft.com/office/drawing/2014/main" val="2636139096"/>
                    </a:ext>
                  </a:extLst>
                </a:gridCol>
                <a:gridCol w="1383868">
                  <a:extLst>
                    <a:ext uri="{9D8B030D-6E8A-4147-A177-3AD203B41FA5}">
                      <a16:colId xmlns:a16="http://schemas.microsoft.com/office/drawing/2014/main" val="3215444148"/>
                    </a:ext>
                  </a:extLst>
                </a:gridCol>
                <a:gridCol w="1251369">
                  <a:extLst>
                    <a:ext uri="{9D8B030D-6E8A-4147-A177-3AD203B41FA5}">
                      <a16:colId xmlns:a16="http://schemas.microsoft.com/office/drawing/2014/main" val="2357738447"/>
                    </a:ext>
                  </a:extLst>
                </a:gridCol>
                <a:gridCol w="1442756">
                  <a:extLst>
                    <a:ext uri="{9D8B030D-6E8A-4147-A177-3AD203B41FA5}">
                      <a16:colId xmlns:a16="http://schemas.microsoft.com/office/drawing/2014/main" val="4262223544"/>
                    </a:ext>
                  </a:extLst>
                </a:gridCol>
                <a:gridCol w="1280814">
                  <a:extLst>
                    <a:ext uri="{9D8B030D-6E8A-4147-A177-3AD203B41FA5}">
                      <a16:colId xmlns:a16="http://schemas.microsoft.com/office/drawing/2014/main" val="2447336367"/>
                    </a:ext>
                  </a:extLst>
                </a:gridCol>
              </a:tblGrid>
              <a:tr h="250689">
                <a:tc>
                  <a:txBody>
                    <a:bodyPr/>
                    <a:lstStyle/>
                    <a:p>
                      <a:pPr algn="r">
                        <a:lnSpc>
                          <a:spcPct val="107000"/>
                        </a:lnSpc>
                        <a:spcAft>
                          <a:spcPts val="0"/>
                        </a:spcAft>
                      </a:pPr>
                      <a:r>
                        <a:rPr lang="fr-FR" sz="1100" dirty="0">
                          <a:effectLst/>
                          <a:latin typeface="Calibri" panose="020F0502020204030204" pitchFamily="34" charset="0"/>
                          <a:cs typeface="Calibri" panose="020F0502020204030204" pitchFamily="34" charset="0"/>
                        </a:rPr>
                        <a:t>Sociétés </a:t>
                      </a:r>
                    </a:p>
                    <a:p>
                      <a:pPr algn="r">
                        <a:lnSpc>
                          <a:spcPct val="107000"/>
                        </a:lnSpc>
                        <a:spcAft>
                          <a:spcPts val="0"/>
                        </a:spcAft>
                      </a:pPr>
                      <a:endParaRPr lang="fr-FR" sz="1100" dirty="0">
                        <a:effectLst/>
                        <a:latin typeface="Calibri" panose="020F0502020204030204" pitchFamily="34" charset="0"/>
                        <a:cs typeface="Calibri" panose="020F0502020204030204" pitchFamily="34" charset="0"/>
                      </a:endParaRPr>
                    </a:p>
                    <a:p>
                      <a:pPr marL="0" marR="0" lvl="0" indent="0" algn="r" defTabSz="914400" rtl="0" eaLnBrk="1" fontAlgn="auto" latinLnBrk="0" hangingPunct="1">
                        <a:lnSpc>
                          <a:spcPct val="107000"/>
                        </a:lnSpc>
                        <a:spcBef>
                          <a:spcPts val="0"/>
                        </a:spcBef>
                        <a:spcAft>
                          <a:spcPts val="0"/>
                        </a:spcAft>
                        <a:buClrTx/>
                        <a:buSzTx/>
                        <a:buFontTx/>
                        <a:buNone/>
                        <a:tabLst/>
                        <a:defRPr/>
                      </a:pPr>
                      <a:r>
                        <a:rPr lang="fr-FR" sz="1100" dirty="0">
                          <a:effectLst/>
                          <a:latin typeface="Calibri" panose="020F0502020204030204" pitchFamily="34" charset="0"/>
                          <a:cs typeface="Calibri" panose="020F0502020204030204" pitchFamily="34" charset="0"/>
                        </a:rPr>
                        <a:t>Devis	</a:t>
                      </a:r>
                      <a:endParaRPr lang="fr-FR" sz="1100" dirty="0">
                        <a:effectLst/>
                        <a:latin typeface="Calibri" panose="020F0502020204030204" pitchFamily="34" charset="0"/>
                        <a:ea typeface="Calibri" panose="020F0502020204030204" pitchFamily="34" charset="0"/>
                        <a:cs typeface="Calibri" panose="020F0502020204030204" pitchFamily="34" charset="0"/>
                      </a:endParaRPr>
                    </a:p>
                  </a:txBody>
                  <a:tcPr marL="66162" marR="66162" marT="0" marB="0">
                    <a:lnTlToBr w="12700" cap="flat" cmpd="sng" algn="ctr">
                      <a:solidFill>
                        <a:schemeClr val="tx1"/>
                      </a:solidFill>
                      <a:prstDash val="solid"/>
                      <a:round/>
                      <a:headEnd type="none" w="med" len="med"/>
                      <a:tailEnd type="none" w="med" len="med"/>
                    </a:lnTlToBr>
                  </a:tcPr>
                </a:tc>
                <a:tc>
                  <a:txBody>
                    <a:bodyPr/>
                    <a:lstStyle/>
                    <a:p>
                      <a:pPr algn="ctr">
                        <a:lnSpc>
                          <a:spcPct val="107000"/>
                        </a:lnSpc>
                        <a:spcAft>
                          <a:spcPts val="0"/>
                        </a:spcAft>
                      </a:pPr>
                      <a:r>
                        <a:rPr lang="fr-FR" sz="1400" dirty="0">
                          <a:effectLst/>
                          <a:latin typeface="Calibri" panose="020F0502020204030204" pitchFamily="34" charset="0"/>
                          <a:cs typeface="Calibri" panose="020F0502020204030204" pitchFamily="34" charset="0"/>
                        </a:rPr>
                        <a:t>Clôture du Vexin</a:t>
                      </a:r>
                      <a:endParaRPr lang="fr-FR" sz="1400" dirty="0">
                        <a:effectLst/>
                        <a:latin typeface="Calibri" panose="020F0502020204030204" pitchFamily="34" charset="0"/>
                        <a:ea typeface="Calibri" panose="020F0502020204030204" pitchFamily="34" charset="0"/>
                        <a:cs typeface="Calibri" panose="020F0502020204030204" pitchFamily="34" charset="0"/>
                      </a:endParaRPr>
                    </a:p>
                  </a:txBody>
                  <a:tcPr marL="66162" marR="66162" marT="0" marB="0" anchor="ctr"/>
                </a:tc>
                <a:tc>
                  <a:txBody>
                    <a:bodyPr/>
                    <a:lstStyle/>
                    <a:p>
                      <a:pPr algn="ctr">
                        <a:lnSpc>
                          <a:spcPct val="107000"/>
                        </a:lnSpc>
                        <a:spcAft>
                          <a:spcPts val="0"/>
                        </a:spcAft>
                      </a:pPr>
                      <a:r>
                        <a:rPr lang="fr-FR" sz="1400" dirty="0" err="1">
                          <a:effectLst/>
                          <a:latin typeface="Calibri" panose="020F0502020204030204" pitchFamily="34" charset="0"/>
                          <a:cs typeface="Calibri" panose="020F0502020204030204" pitchFamily="34" charset="0"/>
                        </a:rPr>
                        <a:t>Torchelec</a:t>
                      </a:r>
                      <a:endParaRPr lang="fr-FR" sz="1400" dirty="0">
                        <a:effectLst/>
                        <a:latin typeface="Calibri" panose="020F0502020204030204" pitchFamily="34" charset="0"/>
                        <a:ea typeface="Calibri" panose="020F0502020204030204" pitchFamily="34" charset="0"/>
                        <a:cs typeface="Calibri" panose="020F0502020204030204" pitchFamily="34" charset="0"/>
                      </a:endParaRPr>
                    </a:p>
                  </a:txBody>
                  <a:tcPr marL="66162" marR="66162" marT="0" marB="0" anchor="ctr"/>
                </a:tc>
                <a:tc gridSpan="2">
                  <a:txBody>
                    <a:bodyPr/>
                    <a:lstStyle/>
                    <a:p>
                      <a:pPr algn="ctr">
                        <a:lnSpc>
                          <a:spcPct val="107000"/>
                        </a:lnSpc>
                        <a:spcAft>
                          <a:spcPts val="0"/>
                        </a:spcAft>
                      </a:pPr>
                      <a:r>
                        <a:rPr lang="fr-FR" sz="1400" dirty="0" err="1">
                          <a:effectLst/>
                          <a:latin typeface="Calibri" panose="020F0502020204030204" pitchFamily="34" charset="0"/>
                          <a:cs typeface="Calibri" panose="020F0502020204030204" pitchFamily="34" charset="0"/>
                        </a:rPr>
                        <a:t>Afsra</a:t>
                      </a:r>
                      <a:endParaRPr lang="fr-FR" sz="1400" dirty="0">
                        <a:effectLst/>
                        <a:latin typeface="Calibri" panose="020F0502020204030204" pitchFamily="34" charset="0"/>
                        <a:ea typeface="Calibri" panose="020F0502020204030204" pitchFamily="34" charset="0"/>
                        <a:cs typeface="Calibri" panose="020F0502020204030204" pitchFamily="34" charset="0"/>
                      </a:endParaRPr>
                    </a:p>
                  </a:txBody>
                  <a:tcPr marL="66162" marR="66162" marT="0" marB="0" anchor="ctr"/>
                </a:tc>
                <a:tc hMerge="1">
                  <a:txBody>
                    <a:bodyPr/>
                    <a:lstStyle/>
                    <a:p>
                      <a:endParaRPr lang="fr-FR"/>
                    </a:p>
                  </a:txBody>
                  <a:tcPr/>
                </a:tc>
                <a:tc>
                  <a:txBody>
                    <a:bodyPr/>
                    <a:lstStyle/>
                    <a:p>
                      <a:pPr algn="ctr">
                        <a:lnSpc>
                          <a:spcPct val="107000"/>
                        </a:lnSpc>
                        <a:spcAft>
                          <a:spcPts val="0"/>
                        </a:spcAft>
                      </a:pPr>
                      <a:r>
                        <a:rPr lang="fr-FR" sz="1400" dirty="0">
                          <a:effectLst/>
                          <a:latin typeface="Calibri" panose="020F0502020204030204" pitchFamily="34" charset="0"/>
                          <a:cs typeface="Calibri" panose="020F0502020204030204" pitchFamily="34" charset="0"/>
                        </a:rPr>
                        <a:t>ESTPM</a:t>
                      </a:r>
                      <a:endParaRPr lang="fr-FR" sz="1400" dirty="0">
                        <a:effectLst/>
                        <a:latin typeface="Calibri" panose="020F0502020204030204" pitchFamily="34" charset="0"/>
                        <a:ea typeface="Calibri" panose="020F0502020204030204" pitchFamily="34" charset="0"/>
                        <a:cs typeface="Calibri" panose="020F0502020204030204" pitchFamily="34" charset="0"/>
                      </a:endParaRPr>
                    </a:p>
                  </a:txBody>
                  <a:tcPr marL="66162" marR="66162" marT="0" marB="0" anchor="ctr"/>
                </a:tc>
                <a:extLst>
                  <a:ext uri="{0D108BD9-81ED-4DB2-BD59-A6C34878D82A}">
                    <a16:rowId xmlns:a16="http://schemas.microsoft.com/office/drawing/2014/main" val="1083317441"/>
                  </a:ext>
                </a:extLst>
              </a:tr>
              <a:tr h="335472">
                <a:tc>
                  <a:txBody>
                    <a:bodyPr/>
                    <a:lstStyle/>
                    <a:p>
                      <a:pPr algn="ctr">
                        <a:lnSpc>
                          <a:spcPct val="107000"/>
                        </a:lnSpc>
                        <a:spcAft>
                          <a:spcPts val="0"/>
                        </a:spcAft>
                      </a:pPr>
                      <a:r>
                        <a:rPr lang="fr-FR" sz="1100" dirty="0">
                          <a:effectLst/>
                          <a:latin typeface="Calibri" panose="020F0502020204030204" pitchFamily="34" charset="0"/>
                          <a:cs typeface="Calibri" panose="020F0502020204030204" pitchFamily="34" charset="0"/>
                        </a:rPr>
                        <a:t>2 visites/an</a:t>
                      </a:r>
                    </a:p>
                    <a:p>
                      <a:pPr algn="ctr">
                        <a:lnSpc>
                          <a:spcPct val="107000"/>
                        </a:lnSpc>
                        <a:spcAft>
                          <a:spcPts val="0"/>
                        </a:spcAft>
                      </a:pPr>
                      <a:r>
                        <a:rPr lang="fr-FR" sz="1100" dirty="0">
                          <a:effectLst/>
                          <a:latin typeface="Calibri" panose="020F0502020204030204" pitchFamily="34" charset="0"/>
                          <a:ea typeface="Calibri" panose="020F0502020204030204" pitchFamily="34" charset="0"/>
                          <a:cs typeface="Calibri" panose="020F0502020204030204" pitchFamily="34" charset="0"/>
                        </a:rPr>
                        <a:t>5 jours sur 7</a:t>
                      </a:r>
                    </a:p>
                  </a:txBody>
                  <a:tcPr marL="66162" marR="66162" marT="0" marB="0" anchor="ctr"/>
                </a:tc>
                <a:tc>
                  <a:txBody>
                    <a:bodyPr/>
                    <a:lstStyle/>
                    <a:p>
                      <a:pPr marL="0" indent="0" algn="ctr">
                        <a:lnSpc>
                          <a:spcPct val="107000"/>
                        </a:lnSpc>
                        <a:spcAft>
                          <a:spcPts val="0"/>
                        </a:spcAft>
                        <a:buFont typeface="Arial" panose="020B0604020202020204" pitchFamily="34" charset="0"/>
                        <a:buNone/>
                      </a:pPr>
                      <a:r>
                        <a:rPr lang="fr-FR" sz="1100" b="1" dirty="0">
                          <a:effectLst/>
                          <a:latin typeface="Calibri" panose="020F0502020204030204" pitchFamily="34" charset="0"/>
                          <a:cs typeface="Calibri" panose="020F0502020204030204" pitchFamily="34" charset="0"/>
                        </a:rPr>
                        <a:t>1069.20 € </a:t>
                      </a:r>
                    </a:p>
                    <a:p>
                      <a:pPr marL="171450" indent="-171450" algn="l">
                        <a:lnSpc>
                          <a:spcPct val="107000"/>
                        </a:lnSpc>
                        <a:spcAft>
                          <a:spcPts val="0"/>
                        </a:spcAft>
                        <a:buFont typeface="Arial" panose="020B0604020202020204" pitchFamily="34" charset="0"/>
                        <a:buChar char="•"/>
                      </a:pPr>
                      <a:r>
                        <a:rPr lang="fr-FR" sz="1100" dirty="0">
                          <a:effectLst/>
                          <a:latin typeface="Calibri" panose="020F0502020204030204" pitchFamily="34" charset="0"/>
                          <a:cs typeface="Calibri" panose="020F0502020204030204" pitchFamily="34" charset="0"/>
                        </a:rPr>
                        <a:t>3 portails</a:t>
                      </a:r>
                    </a:p>
                    <a:p>
                      <a:pPr marL="171450" indent="-171450" algn="l">
                        <a:lnSpc>
                          <a:spcPct val="107000"/>
                        </a:lnSpc>
                        <a:spcAft>
                          <a:spcPts val="0"/>
                        </a:spcAft>
                        <a:buFont typeface="Arial" panose="020B0604020202020204" pitchFamily="34" charset="0"/>
                        <a:buChar char="•"/>
                      </a:pPr>
                      <a:r>
                        <a:rPr lang="fr-FR" sz="1100" dirty="0">
                          <a:effectLst/>
                          <a:latin typeface="Calibri" panose="020F0502020204030204" pitchFamily="34" charset="0"/>
                          <a:cs typeface="Calibri" panose="020F0502020204030204" pitchFamily="34" charset="0"/>
                        </a:rPr>
                        <a:t> 5j sur 7</a:t>
                      </a:r>
                      <a:endParaRPr lang="fr-FR" sz="1100" dirty="0">
                        <a:effectLst/>
                        <a:latin typeface="Calibri" panose="020F0502020204030204" pitchFamily="34" charset="0"/>
                        <a:ea typeface="Calibri" panose="020F0502020204030204" pitchFamily="34" charset="0"/>
                        <a:cs typeface="Calibri" panose="020F0502020204030204" pitchFamily="34" charset="0"/>
                      </a:endParaRPr>
                    </a:p>
                  </a:txBody>
                  <a:tcPr marL="66162" marR="66162" marT="0" marB="0" anchor="ctr"/>
                </a:tc>
                <a:tc>
                  <a:txBody>
                    <a:bodyPr/>
                    <a:lstStyle/>
                    <a:p>
                      <a:pPr algn="ctr">
                        <a:lnSpc>
                          <a:spcPct val="107000"/>
                        </a:lnSpc>
                        <a:spcAft>
                          <a:spcPts val="0"/>
                        </a:spcAft>
                      </a:pPr>
                      <a:r>
                        <a:rPr lang="fr-FR" sz="1100" b="1" dirty="0">
                          <a:effectLst/>
                          <a:latin typeface="Calibri" panose="020F0502020204030204" pitchFamily="34" charset="0"/>
                          <a:cs typeface="Calibri" panose="020F0502020204030204" pitchFamily="34" charset="0"/>
                        </a:rPr>
                        <a:t>550 €</a:t>
                      </a:r>
                    </a:p>
                    <a:p>
                      <a:pPr marL="171450" indent="-171450" algn="l" defTabSz="914400" rtl="0" eaLnBrk="1" latinLnBrk="0" hangingPunct="1">
                        <a:lnSpc>
                          <a:spcPct val="107000"/>
                        </a:lnSpc>
                        <a:spcAft>
                          <a:spcPts val="0"/>
                        </a:spcAft>
                        <a:buFont typeface="Arial" panose="020B0604020202020204" pitchFamily="34" charset="0"/>
                        <a:buChar char="•"/>
                      </a:pPr>
                      <a:r>
                        <a:rPr lang="fr-FR" sz="1100" kern="1200" dirty="0">
                          <a:solidFill>
                            <a:schemeClr val="dk1"/>
                          </a:solidFill>
                          <a:effectLst/>
                          <a:latin typeface="Calibri" panose="020F0502020204030204" pitchFamily="34" charset="0"/>
                          <a:ea typeface="+mn-ea"/>
                          <a:cs typeface="Calibri" panose="020F0502020204030204" pitchFamily="34" charset="0"/>
                        </a:rPr>
                        <a:t>3 portails      </a:t>
                      </a:r>
                    </a:p>
                    <a:p>
                      <a:pPr marL="171450" indent="-171450" algn="l" defTabSz="914400" rtl="0" eaLnBrk="1" latinLnBrk="0" hangingPunct="1">
                        <a:lnSpc>
                          <a:spcPct val="107000"/>
                        </a:lnSpc>
                        <a:spcAft>
                          <a:spcPts val="0"/>
                        </a:spcAft>
                        <a:buFont typeface="Arial" panose="020B0604020202020204" pitchFamily="34" charset="0"/>
                        <a:buChar char="•"/>
                      </a:pPr>
                      <a:r>
                        <a:rPr lang="fr-FR" sz="1100" kern="1200" dirty="0">
                          <a:solidFill>
                            <a:schemeClr val="dk1"/>
                          </a:solidFill>
                          <a:effectLst/>
                          <a:latin typeface="Calibri" panose="020F0502020204030204" pitchFamily="34" charset="0"/>
                          <a:ea typeface="+mn-ea"/>
                          <a:cs typeface="Calibri" panose="020F0502020204030204" pitchFamily="34" charset="0"/>
                        </a:rPr>
                        <a:t> 5j sur 7</a:t>
                      </a:r>
                    </a:p>
                  </a:txBody>
                  <a:tcPr marL="66162" marR="66162" marT="0" marB="0" anchor="ctr"/>
                </a:tc>
                <a:tc>
                  <a:txBody>
                    <a:bodyPr/>
                    <a:lstStyle/>
                    <a:p>
                      <a:pPr algn="ctr">
                        <a:lnSpc>
                          <a:spcPct val="107000"/>
                        </a:lnSpc>
                        <a:spcAft>
                          <a:spcPts val="0"/>
                        </a:spcAft>
                      </a:pPr>
                      <a:r>
                        <a:rPr lang="fr-FR" sz="1100" b="1" dirty="0">
                          <a:solidFill>
                            <a:srgbClr val="FF0000"/>
                          </a:solidFill>
                          <a:effectLst/>
                          <a:latin typeface="Calibri" panose="020F0502020204030204" pitchFamily="34" charset="0"/>
                          <a:cs typeface="Calibri" panose="020F0502020204030204" pitchFamily="34" charset="0"/>
                        </a:rPr>
                        <a:t>825 €</a:t>
                      </a:r>
                    </a:p>
                    <a:p>
                      <a:pPr marL="171450" indent="-171450" algn="l" defTabSz="914400" rtl="0" eaLnBrk="1" latinLnBrk="0" hangingPunct="1">
                        <a:lnSpc>
                          <a:spcPct val="107000"/>
                        </a:lnSpc>
                        <a:spcAft>
                          <a:spcPts val="0"/>
                        </a:spcAft>
                        <a:buFont typeface="Arial" panose="020B0604020202020204" pitchFamily="34" charset="0"/>
                        <a:buChar char="•"/>
                      </a:pPr>
                      <a:r>
                        <a:rPr lang="fr-FR" sz="1100" kern="1200" dirty="0">
                          <a:solidFill>
                            <a:srgbClr val="FF0000"/>
                          </a:solidFill>
                          <a:effectLst/>
                          <a:latin typeface="Calibri" panose="020F0502020204030204" pitchFamily="34" charset="0"/>
                          <a:ea typeface="+mn-ea"/>
                          <a:cs typeface="Calibri" panose="020F0502020204030204" pitchFamily="34" charset="0"/>
                        </a:rPr>
                        <a:t>3 portails</a:t>
                      </a:r>
                    </a:p>
                    <a:p>
                      <a:pPr marL="171450" indent="-171450" algn="l" defTabSz="914400" rtl="0" eaLnBrk="1" latinLnBrk="0" hangingPunct="1">
                        <a:lnSpc>
                          <a:spcPct val="107000"/>
                        </a:lnSpc>
                        <a:spcAft>
                          <a:spcPts val="0"/>
                        </a:spcAft>
                        <a:buFont typeface="Arial" panose="020B0604020202020204" pitchFamily="34" charset="0"/>
                        <a:buChar char="•"/>
                      </a:pPr>
                      <a:r>
                        <a:rPr lang="fr-FR" sz="1100" kern="1200" dirty="0">
                          <a:solidFill>
                            <a:srgbClr val="FF0000"/>
                          </a:solidFill>
                          <a:effectLst/>
                          <a:latin typeface="Calibri" panose="020F0502020204030204" pitchFamily="34" charset="0"/>
                          <a:ea typeface="+mn-ea"/>
                          <a:cs typeface="Calibri" panose="020F0502020204030204" pitchFamily="34" charset="0"/>
                        </a:rPr>
                        <a:t>5j sur 7</a:t>
                      </a:r>
                    </a:p>
                  </a:txBody>
                  <a:tcPr marL="66162" marR="66162" marT="0" marB="0" anchor="ctr"/>
                </a:tc>
                <a:tc>
                  <a:txBody>
                    <a:bodyPr/>
                    <a:lstStyle/>
                    <a:p>
                      <a:pPr algn="ctr">
                        <a:lnSpc>
                          <a:spcPct val="107000"/>
                        </a:lnSpc>
                        <a:spcAft>
                          <a:spcPts val="0"/>
                        </a:spcAft>
                      </a:pPr>
                      <a:r>
                        <a:rPr lang="fr-FR" sz="1100" b="1" dirty="0">
                          <a:solidFill>
                            <a:srgbClr val="FF0000"/>
                          </a:solidFill>
                          <a:effectLst/>
                          <a:latin typeface="Calibri" panose="020F0502020204030204" pitchFamily="34" charset="0"/>
                          <a:cs typeface="Calibri" panose="020F0502020204030204" pitchFamily="34" charset="0"/>
                        </a:rPr>
                        <a:t>1133 €</a:t>
                      </a:r>
                    </a:p>
                    <a:p>
                      <a:pPr marL="171450" indent="-171450" algn="l" defTabSz="914400" rtl="0" eaLnBrk="1" latinLnBrk="0" hangingPunct="1">
                        <a:lnSpc>
                          <a:spcPct val="107000"/>
                        </a:lnSpc>
                        <a:spcAft>
                          <a:spcPts val="0"/>
                        </a:spcAft>
                        <a:buFont typeface="Arial" panose="020B0604020202020204" pitchFamily="34" charset="0"/>
                        <a:buChar char="•"/>
                      </a:pPr>
                      <a:r>
                        <a:rPr lang="fr-FR" sz="1100" kern="1200" dirty="0">
                          <a:solidFill>
                            <a:srgbClr val="FF0000"/>
                          </a:solidFill>
                          <a:effectLst/>
                          <a:latin typeface="Calibri" panose="020F0502020204030204" pitchFamily="34" charset="0"/>
                          <a:ea typeface="+mn-ea"/>
                          <a:cs typeface="Calibri" panose="020F0502020204030204" pitchFamily="34" charset="0"/>
                        </a:rPr>
                        <a:t>3 portails</a:t>
                      </a:r>
                    </a:p>
                    <a:p>
                      <a:pPr marL="171450" indent="-171450" algn="l" defTabSz="914400" rtl="0" eaLnBrk="1" latinLnBrk="0" hangingPunct="1">
                        <a:lnSpc>
                          <a:spcPct val="107000"/>
                        </a:lnSpc>
                        <a:spcAft>
                          <a:spcPts val="0"/>
                        </a:spcAft>
                        <a:buFont typeface="Arial" panose="020B0604020202020204" pitchFamily="34" charset="0"/>
                        <a:buChar char="•"/>
                      </a:pPr>
                      <a:r>
                        <a:rPr lang="fr-FR" sz="1100" kern="1200" dirty="0">
                          <a:solidFill>
                            <a:srgbClr val="FF0000"/>
                          </a:solidFill>
                          <a:effectLst/>
                          <a:latin typeface="Calibri" panose="020F0502020204030204" pitchFamily="34" charset="0"/>
                          <a:ea typeface="+mn-ea"/>
                          <a:cs typeface="Calibri" panose="020F0502020204030204" pitchFamily="34" charset="0"/>
                        </a:rPr>
                        <a:t>5 j sur 7</a:t>
                      </a:r>
                    </a:p>
                    <a:p>
                      <a:pPr marL="171450" indent="-171450" algn="l" defTabSz="914400" rtl="0" eaLnBrk="1" latinLnBrk="0" hangingPunct="1">
                        <a:lnSpc>
                          <a:spcPct val="107000"/>
                        </a:lnSpc>
                        <a:spcAft>
                          <a:spcPts val="0"/>
                        </a:spcAft>
                        <a:buFont typeface="Arial" panose="020B0604020202020204" pitchFamily="34" charset="0"/>
                        <a:buChar char="•"/>
                      </a:pPr>
                      <a:r>
                        <a:rPr lang="fr-FR" sz="1100" b="1" kern="1200" dirty="0">
                          <a:solidFill>
                            <a:srgbClr val="FF0000"/>
                          </a:solidFill>
                          <a:effectLst/>
                          <a:latin typeface="Calibri" panose="020F0502020204030204" pitchFamily="34" charset="0"/>
                          <a:ea typeface="+mn-ea"/>
                          <a:cs typeface="Calibri" panose="020F0502020204030204" pitchFamily="34" charset="0"/>
                        </a:rPr>
                        <a:t>+ 4 portillons</a:t>
                      </a:r>
                    </a:p>
                  </a:txBody>
                  <a:tcPr marL="66162" marR="66162" marT="0" marB="0" anchor="ctr"/>
                </a:tc>
                <a:tc>
                  <a:txBody>
                    <a:bodyPr/>
                    <a:lstStyle/>
                    <a:p>
                      <a:pPr algn="ctr">
                        <a:lnSpc>
                          <a:spcPct val="107000"/>
                        </a:lnSpc>
                        <a:spcAft>
                          <a:spcPts val="0"/>
                        </a:spcAft>
                      </a:pPr>
                      <a:r>
                        <a:rPr lang="fr-FR" sz="1100" b="1" dirty="0">
                          <a:effectLst/>
                          <a:latin typeface="Calibri" panose="020F0502020204030204" pitchFamily="34" charset="0"/>
                          <a:cs typeface="Calibri" panose="020F0502020204030204" pitchFamily="34" charset="0"/>
                        </a:rPr>
                        <a:t>1485 €</a:t>
                      </a:r>
                    </a:p>
                    <a:p>
                      <a:pPr marL="171450" indent="-171450" algn="l" defTabSz="914400" rtl="0" eaLnBrk="1" latinLnBrk="0" hangingPunct="1">
                        <a:lnSpc>
                          <a:spcPct val="107000"/>
                        </a:lnSpc>
                        <a:spcAft>
                          <a:spcPts val="0"/>
                        </a:spcAft>
                        <a:buFont typeface="Arial" panose="020B0604020202020204" pitchFamily="34" charset="0"/>
                        <a:buChar char="•"/>
                      </a:pPr>
                      <a:r>
                        <a:rPr lang="fr-FR" sz="1100" kern="1200" dirty="0">
                          <a:solidFill>
                            <a:schemeClr val="dk1"/>
                          </a:solidFill>
                          <a:effectLst/>
                          <a:latin typeface="Calibri" panose="020F0502020204030204" pitchFamily="34" charset="0"/>
                          <a:ea typeface="+mn-ea"/>
                          <a:cs typeface="Calibri" panose="020F0502020204030204" pitchFamily="34" charset="0"/>
                        </a:rPr>
                        <a:t>3 portails</a:t>
                      </a:r>
                    </a:p>
                    <a:p>
                      <a:pPr marL="171450" indent="-171450" algn="l" defTabSz="914400" rtl="0" eaLnBrk="1" latinLnBrk="0" hangingPunct="1">
                        <a:lnSpc>
                          <a:spcPct val="107000"/>
                        </a:lnSpc>
                        <a:spcAft>
                          <a:spcPts val="0"/>
                        </a:spcAft>
                        <a:buFont typeface="Arial" panose="020B0604020202020204" pitchFamily="34" charset="0"/>
                        <a:buChar char="•"/>
                      </a:pPr>
                      <a:r>
                        <a:rPr lang="fr-FR" sz="1100" kern="1200" dirty="0">
                          <a:solidFill>
                            <a:schemeClr val="dk1"/>
                          </a:solidFill>
                          <a:effectLst/>
                          <a:latin typeface="Calibri" panose="020F0502020204030204" pitchFamily="34" charset="0"/>
                          <a:ea typeface="+mn-ea"/>
                          <a:cs typeface="Calibri" panose="020F0502020204030204" pitchFamily="34" charset="0"/>
                        </a:rPr>
                        <a:t>5j sur 7</a:t>
                      </a:r>
                    </a:p>
                  </a:txBody>
                  <a:tcPr marL="66162" marR="66162" marT="0" marB="0" anchor="ctr"/>
                </a:tc>
                <a:extLst>
                  <a:ext uri="{0D108BD9-81ED-4DB2-BD59-A6C34878D82A}">
                    <a16:rowId xmlns:a16="http://schemas.microsoft.com/office/drawing/2014/main" val="3404400602"/>
                  </a:ext>
                </a:extLst>
              </a:tr>
              <a:tr h="335472">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fr-FR" sz="1100" dirty="0">
                          <a:effectLst/>
                          <a:latin typeface="Calibri" panose="020F0502020204030204" pitchFamily="34" charset="0"/>
                          <a:cs typeface="Calibri" panose="020F0502020204030204" pitchFamily="34" charset="0"/>
                        </a:rPr>
                        <a:t>2 visites/an</a:t>
                      </a:r>
                    </a:p>
                    <a:p>
                      <a:pPr marL="0" marR="0" lvl="0" indent="0" algn="ctr" defTabSz="914400" rtl="0" eaLnBrk="1" fontAlgn="auto" latinLnBrk="0" hangingPunct="1">
                        <a:lnSpc>
                          <a:spcPct val="107000"/>
                        </a:lnSpc>
                        <a:spcBef>
                          <a:spcPts val="0"/>
                        </a:spcBef>
                        <a:spcAft>
                          <a:spcPts val="0"/>
                        </a:spcAft>
                        <a:buClrTx/>
                        <a:buSzTx/>
                        <a:buFontTx/>
                        <a:buNone/>
                        <a:tabLst/>
                        <a:defRPr/>
                      </a:pPr>
                      <a:r>
                        <a:rPr lang="fr-FR" sz="1100" dirty="0">
                          <a:effectLst/>
                          <a:latin typeface="Calibri" panose="020F0502020204030204" pitchFamily="34" charset="0"/>
                          <a:ea typeface="Calibri" panose="020F0502020204030204" pitchFamily="34" charset="0"/>
                          <a:cs typeface="Calibri" panose="020F0502020204030204" pitchFamily="34" charset="0"/>
                        </a:rPr>
                        <a:t>7 jours sur 7</a:t>
                      </a:r>
                    </a:p>
                  </a:txBody>
                  <a:tcPr marL="66162" marR="66162" marT="0" marB="0" anchor="ctr"/>
                </a:tc>
                <a:tc>
                  <a:txBody>
                    <a:bodyPr/>
                    <a:lstStyle/>
                    <a:p>
                      <a:pPr algn="ctr">
                        <a:lnSpc>
                          <a:spcPct val="107000"/>
                        </a:lnSpc>
                        <a:spcAft>
                          <a:spcPts val="0"/>
                        </a:spcAft>
                      </a:pPr>
                      <a:endParaRPr lang="fr-FR" sz="1100">
                        <a:effectLst/>
                        <a:latin typeface="Calibri" panose="020F0502020204030204" pitchFamily="34" charset="0"/>
                        <a:ea typeface="Calibri" panose="020F0502020204030204" pitchFamily="34" charset="0"/>
                        <a:cs typeface="Calibri" panose="020F0502020204030204" pitchFamily="34" charset="0"/>
                      </a:endParaRPr>
                    </a:p>
                  </a:txBody>
                  <a:tcPr marL="66162" marR="66162" marT="0" marB="0" anchor="ctr"/>
                </a:tc>
                <a:tc>
                  <a:txBody>
                    <a:bodyPr/>
                    <a:lstStyle/>
                    <a:p>
                      <a:pPr marL="171450" indent="-171450" algn="l" defTabSz="914400" rtl="0" eaLnBrk="1" latinLnBrk="0" hangingPunct="1">
                        <a:lnSpc>
                          <a:spcPct val="107000"/>
                        </a:lnSpc>
                        <a:spcAft>
                          <a:spcPts val="0"/>
                        </a:spcAft>
                        <a:buFont typeface="Arial" panose="020B0604020202020204" pitchFamily="34" charset="0"/>
                        <a:buChar char="•"/>
                      </a:pPr>
                      <a:endParaRPr lang="fr-FR" sz="1100" kern="1200" dirty="0">
                        <a:solidFill>
                          <a:schemeClr val="dk1"/>
                        </a:solidFill>
                        <a:effectLst/>
                        <a:latin typeface="Calibri" panose="020F0502020204030204" pitchFamily="34" charset="0"/>
                        <a:ea typeface="+mn-ea"/>
                        <a:cs typeface="Calibri" panose="020F0502020204030204" pitchFamily="34" charset="0"/>
                      </a:endParaRPr>
                    </a:p>
                  </a:txBody>
                  <a:tcPr marL="66162" marR="66162" marT="0" marB="0" anchor="ctr"/>
                </a:tc>
                <a:tc>
                  <a:txBody>
                    <a:bodyPr/>
                    <a:lstStyle/>
                    <a:p>
                      <a:pPr algn="ctr">
                        <a:lnSpc>
                          <a:spcPct val="107000"/>
                        </a:lnSpc>
                        <a:spcAft>
                          <a:spcPts val="0"/>
                        </a:spcAft>
                      </a:pPr>
                      <a:r>
                        <a:rPr lang="fr-FR" sz="1100" b="1" dirty="0">
                          <a:solidFill>
                            <a:srgbClr val="00B050"/>
                          </a:solidFill>
                          <a:effectLst/>
                          <a:latin typeface="Calibri" panose="020F0502020204030204" pitchFamily="34" charset="0"/>
                          <a:cs typeface="Calibri" panose="020F0502020204030204" pitchFamily="34" charset="0"/>
                        </a:rPr>
                        <a:t>1386 €</a:t>
                      </a:r>
                    </a:p>
                    <a:p>
                      <a:pPr marL="171450" indent="-171450" algn="l" defTabSz="914400" rtl="0" eaLnBrk="1" latinLnBrk="0" hangingPunct="1">
                        <a:lnSpc>
                          <a:spcPct val="107000"/>
                        </a:lnSpc>
                        <a:spcAft>
                          <a:spcPts val="0"/>
                        </a:spcAft>
                        <a:buFont typeface="Arial" panose="020B0604020202020204" pitchFamily="34" charset="0"/>
                        <a:buChar char="•"/>
                      </a:pPr>
                      <a:r>
                        <a:rPr lang="fr-FR" sz="1100" kern="1200" dirty="0">
                          <a:solidFill>
                            <a:srgbClr val="00B050"/>
                          </a:solidFill>
                          <a:effectLst/>
                          <a:latin typeface="Calibri" panose="020F0502020204030204" pitchFamily="34" charset="0"/>
                          <a:ea typeface="+mn-ea"/>
                          <a:cs typeface="Calibri" panose="020F0502020204030204" pitchFamily="34" charset="0"/>
                        </a:rPr>
                        <a:t>3 portails      </a:t>
                      </a:r>
                    </a:p>
                    <a:p>
                      <a:pPr marL="171450" indent="-171450" algn="l" defTabSz="914400" rtl="0" eaLnBrk="1" latinLnBrk="0" hangingPunct="1">
                        <a:lnSpc>
                          <a:spcPct val="107000"/>
                        </a:lnSpc>
                        <a:spcAft>
                          <a:spcPts val="0"/>
                        </a:spcAft>
                        <a:buFont typeface="Arial" panose="020B0604020202020204" pitchFamily="34" charset="0"/>
                        <a:buChar char="•"/>
                      </a:pPr>
                      <a:r>
                        <a:rPr lang="fr-FR" sz="1100" kern="1200" dirty="0">
                          <a:solidFill>
                            <a:srgbClr val="00B050"/>
                          </a:solidFill>
                          <a:effectLst/>
                          <a:latin typeface="Calibri" panose="020F0502020204030204" pitchFamily="34" charset="0"/>
                          <a:ea typeface="+mn-ea"/>
                          <a:cs typeface="Calibri" panose="020F0502020204030204" pitchFamily="34" charset="0"/>
                        </a:rPr>
                        <a:t>7 j sur7</a:t>
                      </a:r>
                    </a:p>
                  </a:txBody>
                  <a:tcPr marL="66162" marR="66162" marT="0" marB="0" anchor="ctr"/>
                </a:tc>
                <a:tc>
                  <a:txBody>
                    <a:bodyPr/>
                    <a:lstStyle/>
                    <a:p>
                      <a:pPr algn="ctr">
                        <a:lnSpc>
                          <a:spcPct val="107000"/>
                        </a:lnSpc>
                        <a:spcAft>
                          <a:spcPts val="0"/>
                        </a:spcAft>
                      </a:pPr>
                      <a:r>
                        <a:rPr lang="fr-FR" sz="1100" b="1" dirty="0">
                          <a:effectLst/>
                          <a:latin typeface="Calibri" panose="020F0502020204030204" pitchFamily="34" charset="0"/>
                          <a:cs typeface="Calibri" panose="020F0502020204030204" pitchFamily="34" charset="0"/>
                        </a:rPr>
                        <a:t>1688 €</a:t>
                      </a:r>
                    </a:p>
                    <a:p>
                      <a:pPr marL="171450" indent="-171450" algn="l" defTabSz="914400" rtl="0" eaLnBrk="1" latinLnBrk="0" hangingPunct="1">
                        <a:lnSpc>
                          <a:spcPct val="107000"/>
                        </a:lnSpc>
                        <a:spcAft>
                          <a:spcPts val="0"/>
                        </a:spcAft>
                        <a:buFont typeface="Arial" panose="020B0604020202020204" pitchFamily="34" charset="0"/>
                        <a:buChar char="•"/>
                      </a:pPr>
                      <a:r>
                        <a:rPr lang="fr-FR" sz="1100" kern="1200" dirty="0">
                          <a:solidFill>
                            <a:schemeClr val="dk1"/>
                          </a:solidFill>
                          <a:effectLst/>
                          <a:latin typeface="Calibri" panose="020F0502020204030204" pitchFamily="34" charset="0"/>
                          <a:ea typeface="+mn-ea"/>
                          <a:cs typeface="Calibri" panose="020F0502020204030204" pitchFamily="34" charset="0"/>
                        </a:rPr>
                        <a:t>3 portails</a:t>
                      </a:r>
                    </a:p>
                    <a:p>
                      <a:pPr marL="171450" indent="-171450" algn="l" defTabSz="914400" rtl="0" eaLnBrk="1" latinLnBrk="0" hangingPunct="1">
                        <a:lnSpc>
                          <a:spcPct val="107000"/>
                        </a:lnSpc>
                        <a:spcAft>
                          <a:spcPts val="0"/>
                        </a:spcAft>
                        <a:buFont typeface="Arial" panose="020B0604020202020204" pitchFamily="34" charset="0"/>
                        <a:buChar char="•"/>
                      </a:pPr>
                      <a:r>
                        <a:rPr lang="fr-FR" sz="1100" kern="1200" dirty="0">
                          <a:solidFill>
                            <a:schemeClr val="dk1"/>
                          </a:solidFill>
                          <a:effectLst/>
                          <a:latin typeface="Calibri" panose="020F0502020204030204" pitchFamily="34" charset="0"/>
                          <a:ea typeface="+mn-ea"/>
                          <a:cs typeface="Calibri" panose="020F0502020204030204" pitchFamily="34" charset="0"/>
                        </a:rPr>
                        <a:t>7j sur 7</a:t>
                      </a:r>
                    </a:p>
                    <a:p>
                      <a:pPr marL="171450" indent="-171450" algn="l" defTabSz="914400" rtl="0" eaLnBrk="1" latinLnBrk="0" hangingPunct="1">
                        <a:lnSpc>
                          <a:spcPct val="107000"/>
                        </a:lnSpc>
                        <a:spcAft>
                          <a:spcPts val="0"/>
                        </a:spcAft>
                        <a:buFont typeface="Arial" panose="020B0604020202020204" pitchFamily="34" charset="0"/>
                        <a:buChar char="•"/>
                      </a:pPr>
                      <a:r>
                        <a:rPr lang="fr-FR" sz="1100" b="1" kern="1200" dirty="0">
                          <a:solidFill>
                            <a:schemeClr val="dk1"/>
                          </a:solidFill>
                          <a:effectLst/>
                          <a:latin typeface="Calibri" panose="020F0502020204030204" pitchFamily="34" charset="0"/>
                          <a:ea typeface="+mn-ea"/>
                          <a:cs typeface="Calibri" panose="020F0502020204030204" pitchFamily="34" charset="0"/>
                        </a:rPr>
                        <a:t>+ 4 portillons</a:t>
                      </a:r>
                    </a:p>
                  </a:txBody>
                  <a:tcPr marL="66162" marR="66162" marT="0" marB="0" anchor="ctr"/>
                </a:tc>
                <a:tc>
                  <a:txBody>
                    <a:bodyPr/>
                    <a:lstStyle/>
                    <a:p>
                      <a:pPr algn="ctr">
                        <a:lnSpc>
                          <a:spcPct val="107000"/>
                        </a:lnSpc>
                        <a:spcAft>
                          <a:spcPts val="0"/>
                        </a:spcAft>
                      </a:pPr>
                      <a:r>
                        <a:rPr lang="fr-FR" sz="1100" b="1" dirty="0">
                          <a:effectLst/>
                          <a:latin typeface="Calibri" panose="020F0502020204030204" pitchFamily="34" charset="0"/>
                          <a:cs typeface="Calibri" panose="020F0502020204030204" pitchFamily="34" charset="0"/>
                        </a:rPr>
                        <a:t>2079 €</a:t>
                      </a:r>
                    </a:p>
                    <a:p>
                      <a:pPr marL="171450" indent="-171450" algn="l" defTabSz="914400" rtl="0" eaLnBrk="1" latinLnBrk="0" hangingPunct="1">
                        <a:lnSpc>
                          <a:spcPct val="107000"/>
                        </a:lnSpc>
                        <a:spcAft>
                          <a:spcPts val="0"/>
                        </a:spcAft>
                        <a:buFont typeface="Arial" panose="020B0604020202020204" pitchFamily="34" charset="0"/>
                        <a:buChar char="•"/>
                      </a:pPr>
                      <a:r>
                        <a:rPr lang="fr-FR" sz="1100" kern="1200" dirty="0">
                          <a:solidFill>
                            <a:schemeClr val="dk1"/>
                          </a:solidFill>
                          <a:effectLst/>
                          <a:latin typeface="Calibri" panose="020F0502020204030204" pitchFamily="34" charset="0"/>
                          <a:ea typeface="+mn-ea"/>
                          <a:cs typeface="Calibri" panose="020F0502020204030204" pitchFamily="34" charset="0"/>
                        </a:rPr>
                        <a:t>3 portails</a:t>
                      </a:r>
                    </a:p>
                    <a:p>
                      <a:pPr marL="171450" indent="-171450" algn="l" defTabSz="914400" rtl="0" eaLnBrk="1" latinLnBrk="0" hangingPunct="1">
                        <a:lnSpc>
                          <a:spcPct val="107000"/>
                        </a:lnSpc>
                        <a:spcAft>
                          <a:spcPts val="0"/>
                        </a:spcAft>
                        <a:buFont typeface="Arial" panose="020B0604020202020204" pitchFamily="34" charset="0"/>
                        <a:buChar char="•"/>
                      </a:pPr>
                      <a:r>
                        <a:rPr lang="fr-FR" sz="1100" kern="1200" dirty="0">
                          <a:solidFill>
                            <a:schemeClr val="dk1"/>
                          </a:solidFill>
                          <a:effectLst/>
                          <a:latin typeface="Calibri" panose="020F0502020204030204" pitchFamily="34" charset="0"/>
                          <a:ea typeface="+mn-ea"/>
                          <a:cs typeface="Calibri" panose="020F0502020204030204" pitchFamily="34" charset="0"/>
                        </a:rPr>
                        <a:t>7j sur 7</a:t>
                      </a:r>
                    </a:p>
                  </a:txBody>
                  <a:tcPr marL="66162" marR="66162" marT="0" marB="0" anchor="ctr"/>
                </a:tc>
                <a:extLst>
                  <a:ext uri="{0D108BD9-81ED-4DB2-BD59-A6C34878D82A}">
                    <a16:rowId xmlns:a16="http://schemas.microsoft.com/office/drawing/2014/main" val="592815217"/>
                  </a:ext>
                </a:extLst>
              </a:tr>
              <a:tr h="250659">
                <a:tc>
                  <a:txBody>
                    <a:bodyPr/>
                    <a:lstStyle/>
                    <a:p>
                      <a:pPr algn="ctr">
                        <a:lnSpc>
                          <a:spcPct val="107000"/>
                        </a:lnSpc>
                        <a:spcAft>
                          <a:spcPts val="0"/>
                        </a:spcAft>
                      </a:pPr>
                      <a:r>
                        <a:rPr lang="fr-FR" sz="1100" dirty="0">
                          <a:effectLst/>
                          <a:latin typeface="Calibri" panose="020F0502020204030204" pitchFamily="34" charset="0"/>
                          <a:cs typeface="Calibri" panose="020F0502020204030204" pitchFamily="34" charset="0"/>
                        </a:rPr>
                        <a:t>4 visites/an</a:t>
                      </a:r>
                    </a:p>
                    <a:p>
                      <a:pPr marL="0" marR="0" lvl="0" indent="0" algn="ctr" defTabSz="914400" rtl="0" eaLnBrk="1" fontAlgn="auto" latinLnBrk="0" hangingPunct="1">
                        <a:lnSpc>
                          <a:spcPct val="107000"/>
                        </a:lnSpc>
                        <a:spcBef>
                          <a:spcPts val="0"/>
                        </a:spcBef>
                        <a:spcAft>
                          <a:spcPts val="0"/>
                        </a:spcAft>
                        <a:buClrTx/>
                        <a:buSzTx/>
                        <a:buFontTx/>
                        <a:buNone/>
                        <a:tabLst/>
                        <a:defRPr/>
                      </a:pPr>
                      <a:r>
                        <a:rPr lang="fr-FR" sz="1100" dirty="0">
                          <a:effectLst/>
                          <a:latin typeface="Calibri" panose="020F0502020204030204" pitchFamily="34" charset="0"/>
                          <a:ea typeface="Calibri" panose="020F0502020204030204" pitchFamily="34" charset="0"/>
                          <a:cs typeface="Calibri" panose="020F0502020204030204" pitchFamily="34" charset="0"/>
                        </a:rPr>
                        <a:t>5 jours sur 7</a:t>
                      </a:r>
                    </a:p>
                  </a:txBody>
                  <a:tcPr marL="66162" marR="66162" marT="0" marB="0" anchor="ctr"/>
                </a:tc>
                <a:tc>
                  <a:txBody>
                    <a:bodyPr/>
                    <a:lstStyle/>
                    <a:p>
                      <a:pPr algn="ctr">
                        <a:lnSpc>
                          <a:spcPct val="107000"/>
                        </a:lnSpc>
                        <a:spcAft>
                          <a:spcPts val="0"/>
                        </a:spcAft>
                      </a:pPr>
                      <a:r>
                        <a:rPr lang="fr-FR" sz="1100" dirty="0">
                          <a:effectLst/>
                          <a:latin typeface="Calibri" panose="020F0502020204030204" pitchFamily="34" charset="0"/>
                          <a:cs typeface="Calibri" panose="020F0502020204030204" pitchFamily="34" charset="0"/>
                        </a:rPr>
                        <a:t> </a:t>
                      </a:r>
                      <a:endParaRPr lang="fr-FR" sz="1100" dirty="0">
                        <a:effectLst/>
                        <a:latin typeface="Calibri" panose="020F0502020204030204" pitchFamily="34" charset="0"/>
                        <a:ea typeface="Calibri" panose="020F0502020204030204" pitchFamily="34" charset="0"/>
                        <a:cs typeface="Calibri" panose="020F0502020204030204" pitchFamily="34" charset="0"/>
                      </a:endParaRPr>
                    </a:p>
                  </a:txBody>
                  <a:tcPr marL="66162" marR="66162" marT="0" marB="0" anchor="ctr"/>
                </a:tc>
                <a:tc>
                  <a:txBody>
                    <a:bodyPr/>
                    <a:lstStyle/>
                    <a:p>
                      <a:pPr algn="ctr">
                        <a:lnSpc>
                          <a:spcPct val="107000"/>
                        </a:lnSpc>
                        <a:spcAft>
                          <a:spcPts val="0"/>
                        </a:spcAft>
                      </a:pPr>
                      <a:r>
                        <a:rPr lang="fr-FR" sz="1100" dirty="0">
                          <a:effectLst/>
                          <a:latin typeface="Calibri" panose="020F0502020204030204" pitchFamily="34" charset="0"/>
                          <a:cs typeface="Calibri" panose="020F0502020204030204" pitchFamily="34" charset="0"/>
                        </a:rPr>
                        <a:t>1100  €   </a:t>
                      </a:r>
                    </a:p>
                    <a:p>
                      <a:pPr marL="171450" indent="-171450" algn="l" defTabSz="914400" rtl="0" eaLnBrk="1" latinLnBrk="0" hangingPunct="1">
                        <a:lnSpc>
                          <a:spcPct val="107000"/>
                        </a:lnSpc>
                        <a:spcAft>
                          <a:spcPts val="0"/>
                        </a:spcAft>
                        <a:buFont typeface="Arial" panose="020B0604020202020204" pitchFamily="34" charset="0"/>
                        <a:buChar char="•"/>
                      </a:pPr>
                      <a:r>
                        <a:rPr lang="fr-FR" sz="1100" kern="1200" dirty="0">
                          <a:solidFill>
                            <a:schemeClr val="dk1"/>
                          </a:solidFill>
                          <a:effectLst/>
                          <a:latin typeface="Calibri" panose="020F0502020204030204" pitchFamily="34" charset="0"/>
                          <a:ea typeface="+mn-ea"/>
                          <a:cs typeface="Calibri" panose="020F0502020204030204" pitchFamily="34" charset="0"/>
                        </a:rPr>
                        <a:t> 5j sur 7</a:t>
                      </a:r>
                    </a:p>
                  </a:txBody>
                  <a:tcPr marL="66162" marR="66162" marT="0" marB="0" anchor="ctr"/>
                </a:tc>
                <a:tc>
                  <a:txBody>
                    <a:bodyPr/>
                    <a:lstStyle/>
                    <a:p>
                      <a:pPr algn="ctr">
                        <a:lnSpc>
                          <a:spcPct val="107000"/>
                        </a:lnSpc>
                        <a:spcAft>
                          <a:spcPts val="0"/>
                        </a:spcAft>
                      </a:pPr>
                      <a:r>
                        <a:rPr lang="fr-FR" sz="1100" dirty="0">
                          <a:effectLst/>
                          <a:latin typeface="Calibri" panose="020F0502020204030204" pitchFamily="34" charset="0"/>
                          <a:cs typeface="Calibri" panose="020F0502020204030204" pitchFamily="34" charset="0"/>
                        </a:rPr>
                        <a:t> </a:t>
                      </a:r>
                      <a:endParaRPr lang="fr-FR" sz="1100" dirty="0">
                        <a:effectLst/>
                        <a:latin typeface="Calibri" panose="020F0502020204030204" pitchFamily="34" charset="0"/>
                        <a:ea typeface="Calibri" panose="020F0502020204030204" pitchFamily="34" charset="0"/>
                        <a:cs typeface="Calibri" panose="020F0502020204030204" pitchFamily="34" charset="0"/>
                      </a:endParaRPr>
                    </a:p>
                  </a:txBody>
                  <a:tcPr marL="66162" marR="66162" marT="0" marB="0" anchor="ctr"/>
                </a:tc>
                <a:tc>
                  <a:txBody>
                    <a:bodyPr/>
                    <a:lstStyle/>
                    <a:p>
                      <a:pPr algn="ctr">
                        <a:lnSpc>
                          <a:spcPct val="107000"/>
                        </a:lnSpc>
                        <a:spcAft>
                          <a:spcPts val="0"/>
                        </a:spcAft>
                      </a:pPr>
                      <a:r>
                        <a:rPr lang="fr-FR" sz="1100" dirty="0">
                          <a:effectLst/>
                          <a:latin typeface="Calibri" panose="020F0502020204030204" pitchFamily="34" charset="0"/>
                          <a:cs typeface="Calibri" panose="020F0502020204030204" pitchFamily="34" charset="0"/>
                        </a:rPr>
                        <a:t> </a:t>
                      </a:r>
                      <a:endParaRPr lang="fr-FR" sz="1100" dirty="0">
                        <a:effectLst/>
                        <a:latin typeface="Calibri" panose="020F0502020204030204" pitchFamily="34" charset="0"/>
                        <a:ea typeface="Calibri" panose="020F0502020204030204" pitchFamily="34" charset="0"/>
                        <a:cs typeface="Calibri" panose="020F0502020204030204" pitchFamily="34" charset="0"/>
                      </a:endParaRPr>
                    </a:p>
                  </a:txBody>
                  <a:tcPr marL="66162" marR="66162" marT="0" marB="0" anchor="ctr"/>
                </a:tc>
                <a:tc>
                  <a:txBody>
                    <a:bodyPr/>
                    <a:lstStyle/>
                    <a:p>
                      <a:pPr algn="ctr">
                        <a:lnSpc>
                          <a:spcPct val="107000"/>
                        </a:lnSpc>
                        <a:spcAft>
                          <a:spcPts val="0"/>
                        </a:spcAft>
                      </a:pPr>
                      <a:r>
                        <a:rPr lang="fr-FR" sz="1100" b="1" dirty="0">
                          <a:effectLst/>
                          <a:latin typeface="Calibri" panose="020F0502020204030204" pitchFamily="34" charset="0"/>
                          <a:cs typeface="Calibri" panose="020F0502020204030204" pitchFamily="34" charset="0"/>
                        </a:rPr>
                        <a:t>2211 €</a:t>
                      </a:r>
                    </a:p>
                    <a:p>
                      <a:pPr marL="171450" indent="-171450" algn="l" defTabSz="914400" rtl="0" eaLnBrk="1" latinLnBrk="0" hangingPunct="1">
                        <a:lnSpc>
                          <a:spcPct val="107000"/>
                        </a:lnSpc>
                        <a:spcAft>
                          <a:spcPts val="0"/>
                        </a:spcAft>
                        <a:buFont typeface="Arial" panose="020B0604020202020204" pitchFamily="34" charset="0"/>
                        <a:buChar char="•"/>
                      </a:pPr>
                      <a:r>
                        <a:rPr lang="fr-FR" sz="1100" kern="1200" dirty="0">
                          <a:solidFill>
                            <a:schemeClr val="dk1"/>
                          </a:solidFill>
                          <a:effectLst/>
                          <a:latin typeface="Calibri" panose="020F0502020204030204" pitchFamily="34" charset="0"/>
                          <a:ea typeface="+mn-ea"/>
                          <a:cs typeface="Calibri" panose="020F0502020204030204" pitchFamily="34" charset="0"/>
                        </a:rPr>
                        <a:t>3 portails</a:t>
                      </a:r>
                    </a:p>
                    <a:p>
                      <a:pPr marL="171450" indent="-171450" algn="l" defTabSz="914400" rtl="0" eaLnBrk="1" latinLnBrk="0" hangingPunct="1">
                        <a:lnSpc>
                          <a:spcPct val="107000"/>
                        </a:lnSpc>
                        <a:spcAft>
                          <a:spcPts val="0"/>
                        </a:spcAft>
                        <a:buFont typeface="Arial" panose="020B0604020202020204" pitchFamily="34" charset="0"/>
                        <a:buChar char="•"/>
                      </a:pPr>
                      <a:r>
                        <a:rPr lang="fr-FR" sz="1100" kern="1200" dirty="0">
                          <a:solidFill>
                            <a:schemeClr val="dk1"/>
                          </a:solidFill>
                          <a:effectLst/>
                          <a:latin typeface="Calibri" panose="020F0502020204030204" pitchFamily="34" charset="0"/>
                          <a:ea typeface="+mn-ea"/>
                          <a:cs typeface="Calibri" panose="020F0502020204030204" pitchFamily="34" charset="0"/>
                        </a:rPr>
                        <a:t>5j sur 7</a:t>
                      </a:r>
                    </a:p>
                  </a:txBody>
                  <a:tcPr marL="66162" marR="66162" marT="0" marB="0" anchor="ctr"/>
                </a:tc>
                <a:extLst>
                  <a:ext uri="{0D108BD9-81ED-4DB2-BD59-A6C34878D82A}">
                    <a16:rowId xmlns:a16="http://schemas.microsoft.com/office/drawing/2014/main" val="1380768855"/>
                  </a:ext>
                </a:extLst>
              </a:tr>
              <a:tr h="335472">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fr-FR" sz="1100" dirty="0">
                          <a:effectLst/>
                          <a:latin typeface="Calibri" panose="020F0502020204030204" pitchFamily="34" charset="0"/>
                          <a:cs typeface="Calibri" panose="020F0502020204030204" pitchFamily="34" charset="0"/>
                        </a:rPr>
                        <a:t>4 visites/an</a:t>
                      </a:r>
                    </a:p>
                    <a:p>
                      <a:pPr marL="0" marR="0" lvl="0" indent="0" algn="ctr" defTabSz="914400" rtl="0" eaLnBrk="1" fontAlgn="auto" latinLnBrk="0" hangingPunct="1">
                        <a:lnSpc>
                          <a:spcPct val="107000"/>
                        </a:lnSpc>
                        <a:spcBef>
                          <a:spcPts val="0"/>
                        </a:spcBef>
                        <a:spcAft>
                          <a:spcPts val="0"/>
                        </a:spcAft>
                        <a:buClrTx/>
                        <a:buSzTx/>
                        <a:buFontTx/>
                        <a:buNone/>
                        <a:tabLst/>
                        <a:defRPr/>
                      </a:pPr>
                      <a:r>
                        <a:rPr lang="fr-FR" sz="1100" dirty="0">
                          <a:effectLst/>
                          <a:latin typeface="Calibri" panose="020F0502020204030204" pitchFamily="34" charset="0"/>
                          <a:ea typeface="Calibri" panose="020F0502020204030204" pitchFamily="34" charset="0"/>
                          <a:cs typeface="Calibri" panose="020F0502020204030204" pitchFamily="34" charset="0"/>
                        </a:rPr>
                        <a:t>7 jours sur 7</a:t>
                      </a:r>
                    </a:p>
                  </a:txBody>
                  <a:tcPr marL="66162" marR="66162" marT="0" marB="0" anchor="ctr"/>
                </a:tc>
                <a:tc>
                  <a:txBody>
                    <a:bodyPr/>
                    <a:lstStyle/>
                    <a:p>
                      <a:pPr algn="ctr">
                        <a:lnSpc>
                          <a:spcPct val="107000"/>
                        </a:lnSpc>
                        <a:spcAft>
                          <a:spcPts val="0"/>
                        </a:spcAft>
                      </a:pPr>
                      <a:endParaRPr lang="fr-FR" sz="1100" dirty="0">
                        <a:effectLst/>
                        <a:latin typeface="Calibri" panose="020F0502020204030204" pitchFamily="34" charset="0"/>
                        <a:ea typeface="Calibri" panose="020F0502020204030204" pitchFamily="34" charset="0"/>
                        <a:cs typeface="Calibri" panose="020F0502020204030204" pitchFamily="34" charset="0"/>
                      </a:endParaRPr>
                    </a:p>
                  </a:txBody>
                  <a:tcPr marL="66162" marR="66162" marT="0" marB="0" anchor="ctr"/>
                </a:tc>
                <a:tc>
                  <a:txBody>
                    <a:bodyPr/>
                    <a:lstStyle/>
                    <a:p>
                      <a:pPr marL="171450" indent="-171450" algn="l" defTabSz="914400" rtl="0" eaLnBrk="1" latinLnBrk="0" hangingPunct="1">
                        <a:lnSpc>
                          <a:spcPct val="107000"/>
                        </a:lnSpc>
                        <a:spcAft>
                          <a:spcPts val="0"/>
                        </a:spcAft>
                        <a:buFont typeface="Arial" panose="020B0604020202020204" pitchFamily="34" charset="0"/>
                        <a:buChar char="•"/>
                      </a:pPr>
                      <a:endParaRPr lang="fr-FR" sz="1100" kern="1200" dirty="0">
                        <a:solidFill>
                          <a:schemeClr val="dk1"/>
                        </a:solidFill>
                        <a:effectLst/>
                        <a:latin typeface="Calibri" panose="020F0502020204030204" pitchFamily="34" charset="0"/>
                        <a:ea typeface="+mn-ea"/>
                        <a:cs typeface="Calibri" panose="020F0502020204030204" pitchFamily="34" charset="0"/>
                      </a:endParaRPr>
                    </a:p>
                  </a:txBody>
                  <a:tcPr marL="66162" marR="66162" marT="0" marB="0" anchor="ctr"/>
                </a:tc>
                <a:tc>
                  <a:txBody>
                    <a:bodyPr/>
                    <a:lstStyle/>
                    <a:p>
                      <a:pPr algn="ctr">
                        <a:lnSpc>
                          <a:spcPct val="107000"/>
                        </a:lnSpc>
                        <a:spcAft>
                          <a:spcPts val="0"/>
                        </a:spcAft>
                      </a:pPr>
                      <a:endParaRPr lang="fr-FR" sz="1100" dirty="0">
                        <a:effectLst/>
                        <a:latin typeface="Calibri" panose="020F0502020204030204" pitchFamily="34" charset="0"/>
                        <a:ea typeface="Calibri" panose="020F0502020204030204" pitchFamily="34" charset="0"/>
                        <a:cs typeface="Calibri" panose="020F0502020204030204" pitchFamily="34" charset="0"/>
                      </a:endParaRPr>
                    </a:p>
                  </a:txBody>
                  <a:tcPr marL="66162" marR="66162" marT="0" marB="0" anchor="ctr"/>
                </a:tc>
                <a:tc>
                  <a:txBody>
                    <a:bodyPr/>
                    <a:lstStyle/>
                    <a:p>
                      <a:pPr algn="ctr">
                        <a:lnSpc>
                          <a:spcPct val="107000"/>
                        </a:lnSpc>
                        <a:spcAft>
                          <a:spcPts val="0"/>
                        </a:spcAft>
                      </a:pPr>
                      <a:endParaRPr lang="fr-FR" sz="1100" dirty="0">
                        <a:effectLst/>
                        <a:latin typeface="Calibri" panose="020F0502020204030204" pitchFamily="34" charset="0"/>
                        <a:ea typeface="Calibri" panose="020F0502020204030204" pitchFamily="34" charset="0"/>
                        <a:cs typeface="Calibri" panose="020F0502020204030204" pitchFamily="34" charset="0"/>
                      </a:endParaRPr>
                    </a:p>
                  </a:txBody>
                  <a:tcPr marL="66162" marR="66162" marT="0" marB="0" anchor="ctr"/>
                </a:tc>
                <a:tc>
                  <a:txBody>
                    <a:bodyPr/>
                    <a:lstStyle/>
                    <a:p>
                      <a:pPr algn="ctr">
                        <a:lnSpc>
                          <a:spcPct val="107000"/>
                        </a:lnSpc>
                        <a:spcAft>
                          <a:spcPts val="0"/>
                        </a:spcAft>
                      </a:pPr>
                      <a:r>
                        <a:rPr lang="fr-FR" sz="1100" b="1" dirty="0">
                          <a:effectLst/>
                          <a:latin typeface="Calibri" panose="020F0502020204030204" pitchFamily="34" charset="0"/>
                          <a:cs typeface="Calibri" panose="020F0502020204030204" pitchFamily="34" charset="0"/>
                        </a:rPr>
                        <a:t>3026 €</a:t>
                      </a:r>
                    </a:p>
                    <a:p>
                      <a:pPr marL="171450" indent="-171450" algn="l" defTabSz="914400" rtl="0" eaLnBrk="1" latinLnBrk="0" hangingPunct="1">
                        <a:lnSpc>
                          <a:spcPct val="107000"/>
                        </a:lnSpc>
                        <a:spcAft>
                          <a:spcPts val="0"/>
                        </a:spcAft>
                        <a:buFont typeface="Arial" panose="020B0604020202020204" pitchFamily="34" charset="0"/>
                        <a:buChar char="•"/>
                      </a:pPr>
                      <a:r>
                        <a:rPr lang="fr-FR" sz="1100" kern="1200" dirty="0">
                          <a:solidFill>
                            <a:schemeClr val="dk1"/>
                          </a:solidFill>
                          <a:effectLst/>
                          <a:latin typeface="Calibri" panose="020F0502020204030204" pitchFamily="34" charset="0"/>
                          <a:ea typeface="+mn-ea"/>
                          <a:cs typeface="Calibri" panose="020F0502020204030204" pitchFamily="34" charset="0"/>
                        </a:rPr>
                        <a:t>3 portails</a:t>
                      </a:r>
                    </a:p>
                    <a:p>
                      <a:pPr marL="171450" indent="-171450" algn="l" defTabSz="914400" rtl="0" eaLnBrk="1" latinLnBrk="0" hangingPunct="1">
                        <a:lnSpc>
                          <a:spcPct val="107000"/>
                        </a:lnSpc>
                        <a:spcAft>
                          <a:spcPts val="0"/>
                        </a:spcAft>
                        <a:buFont typeface="Arial" panose="020B0604020202020204" pitchFamily="34" charset="0"/>
                        <a:buChar char="•"/>
                      </a:pPr>
                      <a:r>
                        <a:rPr lang="fr-FR" sz="1100" kern="1200" dirty="0">
                          <a:solidFill>
                            <a:schemeClr val="dk1"/>
                          </a:solidFill>
                          <a:effectLst/>
                          <a:latin typeface="Calibri" panose="020F0502020204030204" pitchFamily="34" charset="0"/>
                          <a:ea typeface="+mn-ea"/>
                          <a:cs typeface="Calibri" panose="020F0502020204030204" pitchFamily="34" charset="0"/>
                        </a:rPr>
                        <a:t>7j sur </a:t>
                      </a:r>
                      <a:r>
                        <a:rPr lang="fr-FR" sz="1100" dirty="0">
                          <a:effectLst/>
                          <a:latin typeface="Calibri" panose="020F0502020204030204" pitchFamily="34" charset="0"/>
                          <a:cs typeface="Calibri" panose="020F0502020204030204" pitchFamily="34" charset="0"/>
                        </a:rPr>
                        <a:t>7</a:t>
                      </a:r>
                      <a:endParaRPr lang="fr-FR" sz="1100" dirty="0">
                        <a:effectLst/>
                        <a:latin typeface="Calibri" panose="020F0502020204030204" pitchFamily="34" charset="0"/>
                        <a:ea typeface="Calibri" panose="020F0502020204030204" pitchFamily="34" charset="0"/>
                        <a:cs typeface="Calibri" panose="020F0502020204030204" pitchFamily="34" charset="0"/>
                      </a:endParaRPr>
                    </a:p>
                    <a:p>
                      <a:pPr marL="171450" indent="-171450" algn="l" defTabSz="914400" rtl="0" eaLnBrk="1" latinLnBrk="0" hangingPunct="1">
                        <a:lnSpc>
                          <a:spcPct val="107000"/>
                        </a:lnSpc>
                        <a:spcAft>
                          <a:spcPts val="0"/>
                        </a:spcAft>
                        <a:buFont typeface="Arial" panose="020B0604020202020204" pitchFamily="34" charset="0"/>
                        <a:buChar char="•"/>
                      </a:pPr>
                      <a:endParaRPr lang="fr-FR" sz="1100" kern="1200" dirty="0">
                        <a:solidFill>
                          <a:schemeClr val="dk1"/>
                        </a:solidFill>
                        <a:effectLst/>
                        <a:latin typeface="Calibri" panose="020F0502020204030204" pitchFamily="34" charset="0"/>
                        <a:ea typeface="+mn-ea"/>
                        <a:cs typeface="Calibri" panose="020F0502020204030204" pitchFamily="34" charset="0"/>
                      </a:endParaRPr>
                    </a:p>
                  </a:txBody>
                  <a:tcPr marL="66162" marR="66162" marT="0" marB="0" anchor="ctr"/>
                </a:tc>
                <a:extLst>
                  <a:ext uri="{0D108BD9-81ED-4DB2-BD59-A6C34878D82A}">
                    <a16:rowId xmlns:a16="http://schemas.microsoft.com/office/drawing/2014/main" val="4099538821"/>
                  </a:ext>
                </a:extLst>
              </a:tr>
            </a:tbl>
          </a:graphicData>
        </a:graphic>
      </p:graphicFrame>
    </p:spTree>
    <p:extLst>
      <p:ext uri="{BB962C8B-B14F-4D97-AF65-F5344CB8AC3E}">
        <p14:creationId xmlns:p14="http://schemas.microsoft.com/office/powerpoint/2010/main" val="4541134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60EDDA8-A2E1-A144-982B-1A37EA39D59F}"/>
              </a:ext>
            </a:extLst>
          </p:cNvPr>
          <p:cNvSpPr>
            <a:spLocks noGrp="1"/>
          </p:cNvSpPr>
          <p:nvPr>
            <p:ph type="title"/>
          </p:nvPr>
        </p:nvSpPr>
        <p:spPr/>
        <p:txBody>
          <a:bodyPr>
            <a:normAutofit/>
          </a:bodyPr>
          <a:lstStyle/>
          <a:p>
            <a:r>
              <a:rPr lang="fr-FR" dirty="0">
                <a:effectLst>
                  <a:outerShdw blurRad="38100" dist="38100" dir="2700000" algn="tl">
                    <a:srgbClr val="000000">
                      <a:alpha val="43137"/>
                    </a:srgbClr>
                  </a:outerShdw>
                </a:effectLst>
              </a:rPr>
              <a:t> Le gardiennage</a:t>
            </a:r>
            <a:endParaRPr lang="fr-FR" sz="2800" dirty="0"/>
          </a:p>
        </p:txBody>
      </p:sp>
      <p:sp>
        <p:nvSpPr>
          <p:cNvPr id="6" name="Espace réservé du contenu 5">
            <a:extLst>
              <a:ext uri="{FF2B5EF4-FFF2-40B4-BE49-F238E27FC236}">
                <a16:creationId xmlns:a16="http://schemas.microsoft.com/office/drawing/2014/main" id="{293EE1BE-90D5-8245-BC42-876BE0D47D16}"/>
              </a:ext>
            </a:extLst>
          </p:cNvPr>
          <p:cNvSpPr>
            <a:spLocks noGrp="1"/>
          </p:cNvSpPr>
          <p:nvPr>
            <p:ph idx="1"/>
          </p:nvPr>
        </p:nvSpPr>
        <p:spPr/>
        <p:txBody>
          <a:bodyPr/>
          <a:lstStyle/>
          <a:p>
            <a:endParaRPr lang="fr-FR"/>
          </a:p>
        </p:txBody>
      </p:sp>
      <p:graphicFrame>
        <p:nvGraphicFramePr>
          <p:cNvPr id="8" name="Tableau 7">
            <a:extLst>
              <a:ext uri="{FF2B5EF4-FFF2-40B4-BE49-F238E27FC236}">
                <a16:creationId xmlns:a16="http://schemas.microsoft.com/office/drawing/2014/main" id="{F39F7F92-F73B-2C48-A09A-0BF299A91A36}"/>
              </a:ext>
            </a:extLst>
          </p:cNvPr>
          <p:cNvGraphicFramePr>
            <a:graphicFrameLocks noGrp="1"/>
          </p:cNvGraphicFramePr>
          <p:nvPr>
            <p:extLst>
              <p:ext uri="{D42A27DB-BD31-4B8C-83A1-F6EECF244321}">
                <p14:modId xmlns:p14="http://schemas.microsoft.com/office/powerpoint/2010/main" val="3119321980"/>
              </p:ext>
            </p:extLst>
          </p:nvPr>
        </p:nvGraphicFramePr>
        <p:xfrm>
          <a:off x="3610221" y="864108"/>
          <a:ext cx="8581779" cy="5061666"/>
        </p:xfrm>
        <a:graphic>
          <a:graphicData uri="http://schemas.openxmlformats.org/drawingml/2006/table">
            <a:tbl>
              <a:tblPr firstRow="1" bandRow="1"/>
              <a:tblGrid>
                <a:gridCol w="2860593">
                  <a:extLst>
                    <a:ext uri="{9D8B030D-6E8A-4147-A177-3AD203B41FA5}">
                      <a16:colId xmlns:a16="http://schemas.microsoft.com/office/drawing/2014/main" val="20000"/>
                    </a:ext>
                  </a:extLst>
                </a:gridCol>
                <a:gridCol w="2860593">
                  <a:extLst>
                    <a:ext uri="{9D8B030D-6E8A-4147-A177-3AD203B41FA5}">
                      <a16:colId xmlns:a16="http://schemas.microsoft.com/office/drawing/2014/main" val="20001"/>
                    </a:ext>
                  </a:extLst>
                </a:gridCol>
                <a:gridCol w="2860593">
                  <a:extLst>
                    <a:ext uri="{9D8B030D-6E8A-4147-A177-3AD203B41FA5}">
                      <a16:colId xmlns:a16="http://schemas.microsoft.com/office/drawing/2014/main" val="20002"/>
                    </a:ext>
                  </a:extLst>
                </a:gridCol>
              </a:tblGrid>
              <a:tr h="861318">
                <a:tc>
                  <a:txBody>
                    <a:bodyPr/>
                    <a:lstStyle>
                      <a:lvl1pPr marL="0" algn="l" defTabSz="914400" rtl="0" eaLnBrk="1" latinLnBrk="0" hangingPunct="1">
                        <a:defRPr sz="1800" b="1" kern="1200">
                          <a:solidFill>
                            <a:schemeClr val="lt1"/>
                          </a:solidFill>
                          <a:latin typeface="Calibri Light"/>
                        </a:defRPr>
                      </a:lvl1pPr>
                      <a:lvl2pPr marL="457200" algn="l" defTabSz="914400" rtl="0" eaLnBrk="1" latinLnBrk="0" hangingPunct="1">
                        <a:defRPr sz="1800" b="1" kern="1200">
                          <a:solidFill>
                            <a:schemeClr val="lt1"/>
                          </a:solidFill>
                          <a:latin typeface="Calibri Light"/>
                        </a:defRPr>
                      </a:lvl2pPr>
                      <a:lvl3pPr marL="914400" algn="l" defTabSz="914400" rtl="0" eaLnBrk="1" latinLnBrk="0" hangingPunct="1">
                        <a:defRPr sz="1800" b="1" kern="1200">
                          <a:solidFill>
                            <a:schemeClr val="lt1"/>
                          </a:solidFill>
                          <a:latin typeface="Calibri Light"/>
                        </a:defRPr>
                      </a:lvl3pPr>
                      <a:lvl4pPr marL="1371600" algn="l" defTabSz="914400" rtl="0" eaLnBrk="1" latinLnBrk="0" hangingPunct="1">
                        <a:defRPr sz="1800" b="1" kern="1200">
                          <a:solidFill>
                            <a:schemeClr val="lt1"/>
                          </a:solidFill>
                          <a:latin typeface="Calibri Light"/>
                        </a:defRPr>
                      </a:lvl4pPr>
                      <a:lvl5pPr marL="1828800" algn="l" defTabSz="914400" rtl="0" eaLnBrk="1" latinLnBrk="0" hangingPunct="1">
                        <a:defRPr sz="1800" b="1" kern="1200">
                          <a:solidFill>
                            <a:schemeClr val="lt1"/>
                          </a:solidFill>
                          <a:latin typeface="Calibri Light"/>
                        </a:defRPr>
                      </a:lvl5pPr>
                      <a:lvl6pPr marL="2286000" algn="l" defTabSz="914400" rtl="0" eaLnBrk="1" latinLnBrk="0" hangingPunct="1">
                        <a:defRPr sz="1800" b="1" kern="1200">
                          <a:solidFill>
                            <a:schemeClr val="lt1"/>
                          </a:solidFill>
                          <a:latin typeface="Calibri Light"/>
                        </a:defRPr>
                      </a:lvl6pPr>
                      <a:lvl7pPr marL="2743200" algn="l" defTabSz="914400" rtl="0" eaLnBrk="1" latinLnBrk="0" hangingPunct="1">
                        <a:defRPr sz="1800" b="1" kern="1200">
                          <a:solidFill>
                            <a:schemeClr val="lt1"/>
                          </a:solidFill>
                          <a:latin typeface="Calibri Light"/>
                        </a:defRPr>
                      </a:lvl7pPr>
                      <a:lvl8pPr marL="3200400" algn="l" defTabSz="914400" rtl="0" eaLnBrk="1" latinLnBrk="0" hangingPunct="1">
                        <a:defRPr sz="1800" b="1" kern="1200">
                          <a:solidFill>
                            <a:schemeClr val="lt1"/>
                          </a:solidFill>
                          <a:latin typeface="Calibri Light"/>
                        </a:defRPr>
                      </a:lvl8pPr>
                      <a:lvl9pPr marL="3657600" algn="l" defTabSz="914400" rtl="0" eaLnBrk="1" latinLnBrk="0" hangingPunct="1">
                        <a:defRPr sz="1800" b="1" kern="1200">
                          <a:solidFill>
                            <a:schemeClr val="lt1"/>
                          </a:solidFill>
                          <a:latin typeface="Calibri Light"/>
                        </a:defRPr>
                      </a:lvl9pPr>
                    </a:lstStyle>
                    <a:p>
                      <a:pPr algn="ctr"/>
                      <a:endParaRPr lang="fr-FR" dirty="0">
                        <a:latin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0B4C8"/>
                    </a:solidFill>
                  </a:tcPr>
                </a:tc>
                <a:tc>
                  <a:txBody>
                    <a:bodyPr/>
                    <a:lstStyle>
                      <a:lvl1pPr marL="0" algn="l" defTabSz="914400" rtl="0" eaLnBrk="1" latinLnBrk="0" hangingPunct="1">
                        <a:defRPr sz="1800" b="1" kern="1200">
                          <a:solidFill>
                            <a:schemeClr val="lt1"/>
                          </a:solidFill>
                          <a:latin typeface="Calibri Light"/>
                        </a:defRPr>
                      </a:lvl1pPr>
                      <a:lvl2pPr marL="457200" algn="l" defTabSz="914400" rtl="0" eaLnBrk="1" latinLnBrk="0" hangingPunct="1">
                        <a:defRPr sz="1800" b="1" kern="1200">
                          <a:solidFill>
                            <a:schemeClr val="lt1"/>
                          </a:solidFill>
                          <a:latin typeface="Calibri Light"/>
                        </a:defRPr>
                      </a:lvl2pPr>
                      <a:lvl3pPr marL="914400" algn="l" defTabSz="914400" rtl="0" eaLnBrk="1" latinLnBrk="0" hangingPunct="1">
                        <a:defRPr sz="1800" b="1" kern="1200">
                          <a:solidFill>
                            <a:schemeClr val="lt1"/>
                          </a:solidFill>
                          <a:latin typeface="Calibri Light"/>
                        </a:defRPr>
                      </a:lvl3pPr>
                      <a:lvl4pPr marL="1371600" algn="l" defTabSz="914400" rtl="0" eaLnBrk="1" latinLnBrk="0" hangingPunct="1">
                        <a:defRPr sz="1800" b="1" kern="1200">
                          <a:solidFill>
                            <a:schemeClr val="lt1"/>
                          </a:solidFill>
                          <a:latin typeface="Calibri Light"/>
                        </a:defRPr>
                      </a:lvl4pPr>
                      <a:lvl5pPr marL="1828800" algn="l" defTabSz="914400" rtl="0" eaLnBrk="1" latinLnBrk="0" hangingPunct="1">
                        <a:defRPr sz="1800" b="1" kern="1200">
                          <a:solidFill>
                            <a:schemeClr val="lt1"/>
                          </a:solidFill>
                          <a:latin typeface="Calibri Light"/>
                        </a:defRPr>
                      </a:lvl5pPr>
                      <a:lvl6pPr marL="2286000" algn="l" defTabSz="914400" rtl="0" eaLnBrk="1" latinLnBrk="0" hangingPunct="1">
                        <a:defRPr sz="1800" b="1" kern="1200">
                          <a:solidFill>
                            <a:schemeClr val="lt1"/>
                          </a:solidFill>
                          <a:latin typeface="Calibri Light"/>
                        </a:defRPr>
                      </a:lvl6pPr>
                      <a:lvl7pPr marL="2743200" algn="l" defTabSz="914400" rtl="0" eaLnBrk="1" latinLnBrk="0" hangingPunct="1">
                        <a:defRPr sz="1800" b="1" kern="1200">
                          <a:solidFill>
                            <a:schemeClr val="lt1"/>
                          </a:solidFill>
                          <a:latin typeface="Calibri Light"/>
                        </a:defRPr>
                      </a:lvl7pPr>
                      <a:lvl8pPr marL="3200400" algn="l" defTabSz="914400" rtl="0" eaLnBrk="1" latinLnBrk="0" hangingPunct="1">
                        <a:defRPr sz="1800" b="1" kern="1200">
                          <a:solidFill>
                            <a:schemeClr val="lt1"/>
                          </a:solidFill>
                          <a:latin typeface="Calibri Light"/>
                        </a:defRPr>
                      </a:lvl8pPr>
                      <a:lvl9pPr marL="3657600" algn="l" defTabSz="914400" rtl="0" eaLnBrk="1" latinLnBrk="0" hangingPunct="1">
                        <a:defRPr sz="1800" b="1" kern="1200">
                          <a:solidFill>
                            <a:schemeClr val="lt1"/>
                          </a:solidFill>
                          <a:latin typeface="Calibri Light"/>
                        </a:defRPr>
                      </a:lvl9pPr>
                    </a:lstStyle>
                    <a:p>
                      <a:pPr algn="ctr"/>
                      <a:r>
                        <a:rPr lang="fr-FR" dirty="0">
                          <a:latin typeface="Calibri" panose="020F0502020204030204" pitchFamily="34" charset="0"/>
                          <a:cs typeface="Calibri" panose="020F0502020204030204" pitchFamily="34" charset="0"/>
                        </a:rPr>
                        <a:t>Gardien</a:t>
                      </a: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0B4C8"/>
                    </a:solidFill>
                  </a:tcPr>
                </a:tc>
                <a:tc>
                  <a:txBody>
                    <a:bodyPr/>
                    <a:lstStyle>
                      <a:lvl1pPr marL="0" algn="l" defTabSz="914400" rtl="0" eaLnBrk="1" latinLnBrk="0" hangingPunct="1">
                        <a:defRPr sz="1800" b="1" kern="1200">
                          <a:solidFill>
                            <a:schemeClr val="lt1"/>
                          </a:solidFill>
                          <a:latin typeface="Calibri Light"/>
                        </a:defRPr>
                      </a:lvl1pPr>
                      <a:lvl2pPr marL="457200" algn="l" defTabSz="914400" rtl="0" eaLnBrk="1" latinLnBrk="0" hangingPunct="1">
                        <a:defRPr sz="1800" b="1" kern="1200">
                          <a:solidFill>
                            <a:schemeClr val="lt1"/>
                          </a:solidFill>
                          <a:latin typeface="Calibri Light"/>
                        </a:defRPr>
                      </a:lvl2pPr>
                      <a:lvl3pPr marL="914400" algn="l" defTabSz="914400" rtl="0" eaLnBrk="1" latinLnBrk="0" hangingPunct="1">
                        <a:defRPr sz="1800" b="1" kern="1200">
                          <a:solidFill>
                            <a:schemeClr val="lt1"/>
                          </a:solidFill>
                          <a:latin typeface="Calibri Light"/>
                        </a:defRPr>
                      </a:lvl3pPr>
                      <a:lvl4pPr marL="1371600" algn="l" defTabSz="914400" rtl="0" eaLnBrk="1" latinLnBrk="0" hangingPunct="1">
                        <a:defRPr sz="1800" b="1" kern="1200">
                          <a:solidFill>
                            <a:schemeClr val="lt1"/>
                          </a:solidFill>
                          <a:latin typeface="Calibri Light"/>
                        </a:defRPr>
                      </a:lvl4pPr>
                      <a:lvl5pPr marL="1828800" algn="l" defTabSz="914400" rtl="0" eaLnBrk="1" latinLnBrk="0" hangingPunct="1">
                        <a:defRPr sz="1800" b="1" kern="1200">
                          <a:solidFill>
                            <a:schemeClr val="lt1"/>
                          </a:solidFill>
                          <a:latin typeface="Calibri Light"/>
                        </a:defRPr>
                      </a:lvl5pPr>
                      <a:lvl6pPr marL="2286000" algn="l" defTabSz="914400" rtl="0" eaLnBrk="1" latinLnBrk="0" hangingPunct="1">
                        <a:defRPr sz="1800" b="1" kern="1200">
                          <a:solidFill>
                            <a:schemeClr val="lt1"/>
                          </a:solidFill>
                          <a:latin typeface="Calibri Light"/>
                        </a:defRPr>
                      </a:lvl6pPr>
                      <a:lvl7pPr marL="2743200" algn="l" defTabSz="914400" rtl="0" eaLnBrk="1" latinLnBrk="0" hangingPunct="1">
                        <a:defRPr sz="1800" b="1" kern="1200">
                          <a:solidFill>
                            <a:schemeClr val="lt1"/>
                          </a:solidFill>
                          <a:latin typeface="Calibri Light"/>
                        </a:defRPr>
                      </a:lvl7pPr>
                      <a:lvl8pPr marL="3200400" algn="l" defTabSz="914400" rtl="0" eaLnBrk="1" latinLnBrk="0" hangingPunct="1">
                        <a:defRPr sz="1800" b="1" kern="1200">
                          <a:solidFill>
                            <a:schemeClr val="lt1"/>
                          </a:solidFill>
                          <a:latin typeface="Calibri Light"/>
                        </a:defRPr>
                      </a:lvl8pPr>
                      <a:lvl9pPr marL="3657600" algn="l" defTabSz="914400" rtl="0" eaLnBrk="1" latinLnBrk="0" hangingPunct="1">
                        <a:defRPr sz="1800" b="1" kern="1200">
                          <a:solidFill>
                            <a:schemeClr val="lt1"/>
                          </a:solidFill>
                          <a:latin typeface="Calibri Light"/>
                        </a:defRPr>
                      </a:lvl9pPr>
                    </a:lstStyle>
                    <a:p>
                      <a:pPr algn="ctr"/>
                      <a:r>
                        <a:rPr lang="fr-FR" dirty="0">
                          <a:latin typeface="Calibri" panose="020F0502020204030204" pitchFamily="34" charset="0"/>
                          <a:cs typeface="Calibri" panose="020F0502020204030204" pitchFamily="34" charset="0"/>
                        </a:rPr>
                        <a:t>Société de ménage = changer</a:t>
                      </a:r>
                      <a:r>
                        <a:rPr lang="fr-FR" baseline="0" dirty="0">
                          <a:latin typeface="Calibri" panose="020F0502020204030204" pitchFamily="34" charset="0"/>
                          <a:cs typeface="Calibri" panose="020F0502020204030204" pitchFamily="34" charset="0"/>
                        </a:rPr>
                        <a:t> le règlement de </a:t>
                      </a:r>
                      <a:r>
                        <a:rPr lang="fr-FR" baseline="0" dirty="0" err="1">
                          <a:latin typeface="Calibri" panose="020F0502020204030204" pitchFamily="34" charset="0"/>
                          <a:cs typeface="Calibri" panose="020F0502020204030204" pitchFamily="34" charset="0"/>
                        </a:rPr>
                        <a:t>copro</a:t>
                      </a:r>
                      <a:endParaRPr lang="fr-FR" dirty="0">
                        <a:latin typeface="Calibri" panose="020F0502020204030204" pitchFamily="34" charset="0"/>
                        <a:cs typeface="Calibri" panose="020F0502020204030204" pitchFamily="34" charset="0"/>
                      </a:endParaRPr>
                    </a:p>
                  </a:txBody>
                  <a:tcP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50B4C8"/>
                    </a:solidFill>
                  </a:tcPr>
                </a:tc>
                <a:extLst>
                  <a:ext uri="{0D108BD9-81ED-4DB2-BD59-A6C34878D82A}">
                    <a16:rowId xmlns:a16="http://schemas.microsoft.com/office/drawing/2014/main" val="10000"/>
                  </a:ext>
                </a:extLst>
              </a:tr>
              <a:tr h="763986">
                <a:tc>
                  <a:txBody>
                    <a:bodyPr/>
                    <a:lstStyle>
                      <a:lvl1pPr marL="0" algn="l" defTabSz="914400" rtl="0" eaLnBrk="1" latinLnBrk="0" hangingPunct="1">
                        <a:defRPr sz="1800" kern="1200">
                          <a:solidFill>
                            <a:schemeClr val="dk1"/>
                          </a:solidFill>
                          <a:latin typeface="Calibri Light"/>
                        </a:defRPr>
                      </a:lvl1pPr>
                      <a:lvl2pPr marL="457200" algn="l" defTabSz="914400" rtl="0" eaLnBrk="1" latinLnBrk="0" hangingPunct="1">
                        <a:defRPr sz="1800" kern="1200">
                          <a:solidFill>
                            <a:schemeClr val="dk1"/>
                          </a:solidFill>
                          <a:latin typeface="Calibri Light"/>
                        </a:defRPr>
                      </a:lvl2pPr>
                      <a:lvl3pPr marL="914400" algn="l" defTabSz="914400" rtl="0" eaLnBrk="1" latinLnBrk="0" hangingPunct="1">
                        <a:defRPr sz="1800" kern="1200">
                          <a:solidFill>
                            <a:schemeClr val="dk1"/>
                          </a:solidFill>
                          <a:latin typeface="Calibri Light"/>
                        </a:defRPr>
                      </a:lvl3pPr>
                      <a:lvl4pPr marL="1371600" algn="l" defTabSz="914400" rtl="0" eaLnBrk="1" latinLnBrk="0" hangingPunct="1">
                        <a:defRPr sz="1800" kern="1200">
                          <a:solidFill>
                            <a:schemeClr val="dk1"/>
                          </a:solidFill>
                          <a:latin typeface="Calibri Light"/>
                        </a:defRPr>
                      </a:lvl4pPr>
                      <a:lvl5pPr marL="1828800" algn="l" defTabSz="914400" rtl="0" eaLnBrk="1" latinLnBrk="0" hangingPunct="1">
                        <a:defRPr sz="1800" kern="1200">
                          <a:solidFill>
                            <a:schemeClr val="dk1"/>
                          </a:solidFill>
                          <a:latin typeface="Calibri Light"/>
                        </a:defRPr>
                      </a:lvl5pPr>
                      <a:lvl6pPr marL="2286000" algn="l" defTabSz="914400" rtl="0" eaLnBrk="1" latinLnBrk="0" hangingPunct="1">
                        <a:defRPr sz="1800" kern="1200">
                          <a:solidFill>
                            <a:schemeClr val="dk1"/>
                          </a:solidFill>
                          <a:latin typeface="Calibri Light"/>
                        </a:defRPr>
                      </a:lvl6pPr>
                      <a:lvl7pPr marL="2743200" algn="l" defTabSz="914400" rtl="0" eaLnBrk="1" latinLnBrk="0" hangingPunct="1">
                        <a:defRPr sz="1800" kern="1200">
                          <a:solidFill>
                            <a:schemeClr val="dk1"/>
                          </a:solidFill>
                          <a:latin typeface="Calibri Light"/>
                        </a:defRPr>
                      </a:lvl7pPr>
                      <a:lvl8pPr marL="3200400" algn="l" defTabSz="914400" rtl="0" eaLnBrk="1" latinLnBrk="0" hangingPunct="1">
                        <a:defRPr sz="1800" kern="1200">
                          <a:solidFill>
                            <a:schemeClr val="dk1"/>
                          </a:solidFill>
                          <a:latin typeface="Calibri Light"/>
                        </a:defRPr>
                      </a:lvl8pPr>
                      <a:lvl9pPr marL="3657600" algn="l" defTabSz="914400" rtl="0" eaLnBrk="1" latinLnBrk="0" hangingPunct="1">
                        <a:defRPr sz="1800" kern="1200">
                          <a:solidFill>
                            <a:schemeClr val="dk1"/>
                          </a:solidFill>
                          <a:latin typeface="Calibri Light"/>
                        </a:defRPr>
                      </a:lvl9pPr>
                    </a:lstStyle>
                    <a:p>
                      <a:pPr algn="ctr"/>
                      <a:endParaRPr lang="fr-FR" b="1" dirty="0">
                        <a:latin typeface="Calibri" panose="020F0502020204030204" pitchFamily="34" charset="0"/>
                        <a:cs typeface="Calibri" panose="020F0502020204030204" pitchFamily="34" charset="0"/>
                      </a:endParaRP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0B4C8">
                        <a:tint val="40000"/>
                      </a:srgbClr>
                    </a:solidFill>
                  </a:tcPr>
                </a:tc>
                <a:tc>
                  <a:txBody>
                    <a:bodyPr/>
                    <a:lstStyle>
                      <a:lvl1pPr marL="0" algn="l" defTabSz="914400" rtl="0" eaLnBrk="1" latinLnBrk="0" hangingPunct="1">
                        <a:defRPr sz="1800" kern="1200">
                          <a:solidFill>
                            <a:schemeClr val="dk1"/>
                          </a:solidFill>
                          <a:latin typeface="Calibri Light"/>
                        </a:defRPr>
                      </a:lvl1pPr>
                      <a:lvl2pPr marL="457200" algn="l" defTabSz="914400" rtl="0" eaLnBrk="1" latinLnBrk="0" hangingPunct="1">
                        <a:defRPr sz="1800" kern="1200">
                          <a:solidFill>
                            <a:schemeClr val="dk1"/>
                          </a:solidFill>
                          <a:latin typeface="Calibri Light"/>
                        </a:defRPr>
                      </a:lvl2pPr>
                      <a:lvl3pPr marL="914400" algn="l" defTabSz="914400" rtl="0" eaLnBrk="1" latinLnBrk="0" hangingPunct="1">
                        <a:defRPr sz="1800" kern="1200">
                          <a:solidFill>
                            <a:schemeClr val="dk1"/>
                          </a:solidFill>
                          <a:latin typeface="Calibri Light"/>
                        </a:defRPr>
                      </a:lvl3pPr>
                      <a:lvl4pPr marL="1371600" algn="l" defTabSz="914400" rtl="0" eaLnBrk="1" latinLnBrk="0" hangingPunct="1">
                        <a:defRPr sz="1800" kern="1200">
                          <a:solidFill>
                            <a:schemeClr val="dk1"/>
                          </a:solidFill>
                          <a:latin typeface="Calibri Light"/>
                        </a:defRPr>
                      </a:lvl4pPr>
                      <a:lvl5pPr marL="1828800" algn="l" defTabSz="914400" rtl="0" eaLnBrk="1" latinLnBrk="0" hangingPunct="1">
                        <a:defRPr sz="1800" kern="1200">
                          <a:solidFill>
                            <a:schemeClr val="dk1"/>
                          </a:solidFill>
                          <a:latin typeface="Calibri Light"/>
                        </a:defRPr>
                      </a:lvl5pPr>
                      <a:lvl6pPr marL="2286000" algn="l" defTabSz="914400" rtl="0" eaLnBrk="1" latinLnBrk="0" hangingPunct="1">
                        <a:defRPr sz="1800" kern="1200">
                          <a:solidFill>
                            <a:schemeClr val="dk1"/>
                          </a:solidFill>
                          <a:latin typeface="Calibri Light"/>
                        </a:defRPr>
                      </a:lvl6pPr>
                      <a:lvl7pPr marL="2743200" algn="l" defTabSz="914400" rtl="0" eaLnBrk="1" latinLnBrk="0" hangingPunct="1">
                        <a:defRPr sz="1800" kern="1200">
                          <a:solidFill>
                            <a:schemeClr val="dk1"/>
                          </a:solidFill>
                          <a:latin typeface="Calibri Light"/>
                        </a:defRPr>
                      </a:lvl7pPr>
                      <a:lvl8pPr marL="3200400" algn="l" defTabSz="914400" rtl="0" eaLnBrk="1" latinLnBrk="0" hangingPunct="1">
                        <a:defRPr sz="1800" kern="1200">
                          <a:solidFill>
                            <a:schemeClr val="dk1"/>
                          </a:solidFill>
                          <a:latin typeface="Calibri Light"/>
                        </a:defRPr>
                      </a:lvl8pPr>
                      <a:lvl9pPr marL="3657600" algn="l" defTabSz="914400" rtl="0" eaLnBrk="1" latinLnBrk="0" hangingPunct="1">
                        <a:defRPr sz="1800" kern="1200">
                          <a:solidFill>
                            <a:schemeClr val="dk1"/>
                          </a:solidFill>
                          <a:latin typeface="Calibri Light"/>
                        </a:defRPr>
                      </a:lvl9pPr>
                    </a:lstStyle>
                    <a:p>
                      <a:pPr algn="ctr"/>
                      <a:r>
                        <a:rPr lang="fr-FR" b="1" dirty="0">
                          <a:latin typeface="Calibri" panose="020F0502020204030204" pitchFamily="34" charset="0"/>
                          <a:cs typeface="Calibri" panose="020F0502020204030204" pitchFamily="34" charset="0"/>
                        </a:rPr>
                        <a:t>Gardien logé (comme avant)</a:t>
                      </a: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0B4C8">
                        <a:tint val="40000"/>
                      </a:srgbClr>
                    </a:solidFill>
                  </a:tcPr>
                </a:tc>
                <a:tc>
                  <a:txBody>
                    <a:bodyPr/>
                    <a:lstStyle>
                      <a:lvl1pPr marL="0" algn="l" defTabSz="914400" rtl="0" eaLnBrk="1" latinLnBrk="0" hangingPunct="1">
                        <a:defRPr sz="1800" kern="1200">
                          <a:solidFill>
                            <a:schemeClr val="dk1"/>
                          </a:solidFill>
                          <a:latin typeface="Calibri Light"/>
                        </a:defRPr>
                      </a:lvl1pPr>
                      <a:lvl2pPr marL="457200" algn="l" defTabSz="914400" rtl="0" eaLnBrk="1" latinLnBrk="0" hangingPunct="1">
                        <a:defRPr sz="1800" kern="1200">
                          <a:solidFill>
                            <a:schemeClr val="dk1"/>
                          </a:solidFill>
                          <a:latin typeface="Calibri Light"/>
                        </a:defRPr>
                      </a:lvl2pPr>
                      <a:lvl3pPr marL="914400" algn="l" defTabSz="914400" rtl="0" eaLnBrk="1" latinLnBrk="0" hangingPunct="1">
                        <a:defRPr sz="1800" kern="1200">
                          <a:solidFill>
                            <a:schemeClr val="dk1"/>
                          </a:solidFill>
                          <a:latin typeface="Calibri Light"/>
                        </a:defRPr>
                      </a:lvl3pPr>
                      <a:lvl4pPr marL="1371600" algn="l" defTabSz="914400" rtl="0" eaLnBrk="1" latinLnBrk="0" hangingPunct="1">
                        <a:defRPr sz="1800" kern="1200">
                          <a:solidFill>
                            <a:schemeClr val="dk1"/>
                          </a:solidFill>
                          <a:latin typeface="Calibri Light"/>
                        </a:defRPr>
                      </a:lvl4pPr>
                      <a:lvl5pPr marL="1828800" algn="l" defTabSz="914400" rtl="0" eaLnBrk="1" latinLnBrk="0" hangingPunct="1">
                        <a:defRPr sz="1800" kern="1200">
                          <a:solidFill>
                            <a:schemeClr val="dk1"/>
                          </a:solidFill>
                          <a:latin typeface="Calibri Light"/>
                        </a:defRPr>
                      </a:lvl5pPr>
                      <a:lvl6pPr marL="2286000" algn="l" defTabSz="914400" rtl="0" eaLnBrk="1" latinLnBrk="0" hangingPunct="1">
                        <a:defRPr sz="1800" kern="1200">
                          <a:solidFill>
                            <a:schemeClr val="dk1"/>
                          </a:solidFill>
                          <a:latin typeface="Calibri Light"/>
                        </a:defRPr>
                      </a:lvl6pPr>
                      <a:lvl7pPr marL="2743200" algn="l" defTabSz="914400" rtl="0" eaLnBrk="1" latinLnBrk="0" hangingPunct="1">
                        <a:defRPr sz="1800" kern="1200">
                          <a:solidFill>
                            <a:schemeClr val="dk1"/>
                          </a:solidFill>
                          <a:latin typeface="Calibri Light"/>
                        </a:defRPr>
                      </a:lvl7pPr>
                      <a:lvl8pPr marL="3200400" algn="l" defTabSz="914400" rtl="0" eaLnBrk="1" latinLnBrk="0" hangingPunct="1">
                        <a:defRPr sz="1800" kern="1200">
                          <a:solidFill>
                            <a:schemeClr val="dk1"/>
                          </a:solidFill>
                          <a:latin typeface="Calibri Light"/>
                        </a:defRPr>
                      </a:lvl8pPr>
                      <a:lvl9pPr marL="3657600" algn="l" defTabSz="914400" rtl="0" eaLnBrk="1" latinLnBrk="0" hangingPunct="1">
                        <a:defRPr sz="1800" kern="1200">
                          <a:solidFill>
                            <a:schemeClr val="dk1"/>
                          </a:solidFill>
                          <a:latin typeface="Calibri Light"/>
                        </a:defRPr>
                      </a:lvl9pPr>
                    </a:lstStyle>
                    <a:p>
                      <a:pPr algn="ctr"/>
                      <a:r>
                        <a:rPr lang="fr-FR" b="1" dirty="0">
                          <a:latin typeface="Calibri" panose="020F0502020204030204" pitchFamily="34" charset="0"/>
                          <a:cs typeface="Calibri" panose="020F0502020204030204" pitchFamily="34" charset="0"/>
                        </a:rPr>
                        <a:t>Société actuelle</a:t>
                      </a:r>
                    </a:p>
                  </a:txBody>
                  <a:tcPr anchor="ctr">
                    <a:lnL w="12700" cap="flat" cmpd="sng" algn="ctr">
                      <a:solidFill>
                        <a:sysClr val="window" lastClr="FFFFFF"/>
                      </a:solidFill>
                      <a:prstDash val="solid"/>
                      <a:round/>
                      <a:headEnd type="none" w="med" len="med"/>
                      <a:tailEnd type="none" w="med" len="med"/>
                    </a:lnL>
                    <a:lnR w="12700" cmpd="sng">
                      <a:solidFill>
                        <a:sysClr val="window" lastClr="FFFFFF"/>
                      </a:solidFill>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50B4C8">
                        <a:tint val="40000"/>
                      </a:srgbClr>
                    </a:solidFill>
                  </a:tcPr>
                </a:tc>
                <a:extLst>
                  <a:ext uri="{0D108BD9-81ED-4DB2-BD59-A6C34878D82A}">
                    <a16:rowId xmlns:a16="http://schemas.microsoft.com/office/drawing/2014/main" val="10001"/>
                  </a:ext>
                </a:extLst>
              </a:tr>
              <a:tr h="857014">
                <a:tc>
                  <a:txBody>
                    <a:bodyPr/>
                    <a:lstStyle>
                      <a:lvl1pPr marL="0" algn="l" defTabSz="914400" rtl="0" eaLnBrk="1" latinLnBrk="0" hangingPunct="1">
                        <a:defRPr sz="1800" kern="1200">
                          <a:solidFill>
                            <a:schemeClr val="dk1"/>
                          </a:solidFill>
                          <a:latin typeface="Calibri Light"/>
                        </a:defRPr>
                      </a:lvl1pPr>
                      <a:lvl2pPr marL="457200" algn="l" defTabSz="914400" rtl="0" eaLnBrk="1" latinLnBrk="0" hangingPunct="1">
                        <a:defRPr sz="1800" kern="1200">
                          <a:solidFill>
                            <a:schemeClr val="dk1"/>
                          </a:solidFill>
                          <a:latin typeface="Calibri Light"/>
                        </a:defRPr>
                      </a:lvl2pPr>
                      <a:lvl3pPr marL="914400" algn="l" defTabSz="914400" rtl="0" eaLnBrk="1" latinLnBrk="0" hangingPunct="1">
                        <a:defRPr sz="1800" kern="1200">
                          <a:solidFill>
                            <a:schemeClr val="dk1"/>
                          </a:solidFill>
                          <a:latin typeface="Calibri Light"/>
                        </a:defRPr>
                      </a:lvl3pPr>
                      <a:lvl4pPr marL="1371600" algn="l" defTabSz="914400" rtl="0" eaLnBrk="1" latinLnBrk="0" hangingPunct="1">
                        <a:defRPr sz="1800" kern="1200">
                          <a:solidFill>
                            <a:schemeClr val="dk1"/>
                          </a:solidFill>
                          <a:latin typeface="Calibri Light"/>
                        </a:defRPr>
                      </a:lvl4pPr>
                      <a:lvl5pPr marL="1828800" algn="l" defTabSz="914400" rtl="0" eaLnBrk="1" latinLnBrk="0" hangingPunct="1">
                        <a:defRPr sz="1800" kern="1200">
                          <a:solidFill>
                            <a:schemeClr val="dk1"/>
                          </a:solidFill>
                          <a:latin typeface="Calibri Light"/>
                        </a:defRPr>
                      </a:lvl5pPr>
                      <a:lvl6pPr marL="2286000" algn="l" defTabSz="914400" rtl="0" eaLnBrk="1" latinLnBrk="0" hangingPunct="1">
                        <a:defRPr sz="1800" kern="1200">
                          <a:solidFill>
                            <a:schemeClr val="dk1"/>
                          </a:solidFill>
                          <a:latin typeface="Calibri Light"/>
                        </a:defRPr>
                      </a:lvl6pPr>
                      <a:lvl7pPr marL="2743200" algn="l" defTabSz="914400" rtl="0" eaLnBrk="1" latinLnBrk="0" hangingPunct="1">
                        <a:defRPr sz="1800" kern="1200">
                          <a:solidFill>
                            <a:schemeClr val="dk1"/>
                          </a:solidFill>
                          <a:latin typeface="Calibri Light"/>
                        </a:defRPr>
                      </a:lvl7pPr>
                      <a:lvl8pPr marL="3200400" algn="l" defTabSz="914400" rtl="0" eaLnBrk="1" latinLnBrk="0" hangingPunct="1">
                        <a:defRPr sz="1800" kern="1200">
                          <a:solidFill>
                            <a:schemeClr val="dk1"/>
                          </a:solidFill>
                          <a:latin typeface="Calibri Light"/>
                        </a:defRPr>
                      </a:lvl8pPr>
                      <a:lvl9pPr marL="3657600" algn="l" defTabSz="914400" rtl="0" eaLnBrk="1" latinLnBrk="0" hangingPunct="1">
                        <a:defRPr sz="1800" kern="1200">
                          <a:solidFill>
                            <a:schemeClr val="dk1"/>
                          </a:solidFill>
                          <a:latin typeface="Calibri Light"/>
                        </a:defRPr>
                      </a:lvl9pPr>
                    </a:lstStyle>
                    <a:p>
                      <a:pPr algn="ctr"/>
                      <a:endParaRPr lang="fr-FR" dirty="0">
                        <a:latin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0B4C8">
                        <a:tint val="20000"/>
                      </a:srgbClr>
                    </a:solidFill>
                  </a:tcPr>
                </a:tc>
                <a:tc>
                  <a:txBody>
                    <a:bodyPr/>
                    <a:lstStyle>
                      <a:lvl1pPr marL="0" algn="l" defTabSz="914400" rtl="0" eaLnBrk="1" latinLnBrk="0" hangingPunct="1">
                        <a:defRPr sz="1800" kern="1200">
                          <a:solidFill>
                            <a:schemeClr val="dk1"/>
                          </a:solidFill>
                          <a:latin typeface="Calibri Light"/>
                        </a:defRPr>
                      </a:lvl1pPr>
                      <a:lvl2pPr marL="457200" algn="l" defTabSz="914400" rtl="0" eaLnBrk="1" latinLnBrk="0" hangingPunct="1">
                        <a:defRPr sz="1800" kern="1200">
                          <a:solidFill>
                            <a:schemeClr val="dk1"/>
                          </a:solidFill>
                          <a:latin typeface="Calibri Light"/>
                        </a:defRPr>
                      </a:lvl2pPr>
                      <a:lvl3pPr marL="914400" algn="l" defTabSz="914400" rtl="0" eaLnBrk="1" latinLnBrk="0" hangingPunct="1">
                        <a:defRPr sz="1800" kern="1200">
                          <a:solidFill>
                            <a:schemeClr val="dk1"/>
                          </a:solidFill>
                          <a:latin typeface="Calibri Light"/>
                        </a:defRPr>
                      </a:lvl3pPr>
                      <a:lvl4pPr marL="1371600" algn="l" defTabSz="914400" rtl="0" eaLnBrk="1" latinLnBrk="0" hangingPunct="1">
                        <a:defRPr sz="1800" kern="1200">
                          <a:solidFill>
                            <a:schemeClr val="dk1"/>
                          </a:solidFill>
                          <a:latin typeface="Calibri Light"/>
                        </a:defRPr>
                      </a:lvl4pPr>
                      <a:lvl5pPr marL="1828800" algn="l" defTabSz="914400" rtl="0" eaLnBrk="1" latinLnBrk="0" hangingPunct="1">
                        <a:defRPr sz="1800" kern="1200">
                          <a:solidFill>
                            <a:schemeClr val="dk1"/>
                          </a:solidFill>
                          <a:latin typeface="Calibri Light"/>
                        </a:defRPr>
                      </a:lvl5pPr>
                      <a:lvl6pPr marL="2286000" algn="l" defTabSz="914400" rtl="0" eaLnBrk="1" latinLnBrk="0" hangingPunct="1">
                        <a:defRPr sz="1800" kern="1200">
                          <a:solidFill>
                            <a:schemeClr val="dk1"/>
                          </a:solidFill>
                          <a:latin typeface="Calibri Light"/>
                        </a:defRPr>
                      </a:lvl6pPr>
                      <a:lvl7pPr marL="2743200" algn="l" defTabSz="914400" rtl="0" eaLnBrk="1" latinLnBrk="0" hangingPunct="1">
                        <a:defRPr sz="1800" kern="1200">
                          <a:solidFill>
                            <a:schemeClr val="dk1"/>
                          </a:solidFill>
                          <a:latin typeface="Calibri Light"/>
                        </a:defRPr>
                      </a:lvl7pPr>
                      <a:lvl8pPr marL="3200400" algn="l" defTabSz="914400" rtl="0" eaLnBrk="1" latinLnBrk="0" hangingPunct="1">
                        <a:defRPr sz="1800" kern="1200">
                          <a:solidFill>
                            <a:schemeClr val="dk1"/>
                          </a:solidFill>
                          <a:latin typeface="Calibri Light"/>
                        </a:defRPr>
                      </a:lvl8pPr>
                      <a:lvl9pPr marL="3657600" algn="l" defTabSz="914400" rtl="0" eaLnBrk="1" latinLnBrk="0" hangingPunct="1">
                        <a:defRPr sz="1800" kern="1200">
                          <a:solidFill>
                            <a:schemeClr val="dk1"/>
                          </a:solidFill>
                          <a:latin typeface="Calibri Light"/>
                        </a:defRPr>
                      </a:lvl9pPr>
                    </a:lstStyle>
                    <a:p>
                      <a:pPr algn="ctr"/>
                      <a:r>
                        <a:rPr lang="fr-FR" dirty="0">
                          <a:latin typeface="Calibri" panose="020F0502020204030204" pitchFamily="34" charset="0"/>
                          <a:cs typeface="Calibri" panose="020F0502020204030204" pitchFamily="34" charset="0"/>
                        </a:rPr>
                        <a:t>Engagement CDI</a:t>
                      </a:r>
                    </a:p>
                    <a:p>
                      <a:pPr algn="ctr"/>
                      <a:r>
                        <a:rPr lang="fr-FR" dirty="0">
                          <a:latin typeface="Calibri" panose="020F0502020204030204" pitchFamily="34" charset="0"/>
                          <a:cs typeface="Calibri" panose="020F0502020204030204" pitchFamily="34" charset="0"/>
                        </a:rPr>
                        <a:t>Besoin de refaire la loge</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0B4C8">
                        <a:tint val="20000"/>
                      </a:srgbClr>
                    </a:solidFill>
                  </a:tcPr>
                </a:tc>
                <a:tc>
                  <a:txBody>
                    <a:bodyPr/>
                    <a:lstStyle>
                      <a:lvl1pPr marL="0" algn="l" defTabSz="914400" rtl="0" eaLnBrk="1" latinLnBrk="0" hangingPunct="1">
                        <a:defRPr sz="1800" kern="1200">
                          <a:solidFill>
                            <a:schemeClr val="dk1"/>
                          </a:solidFill>
                          <a:latin typeface="Calibri Light"/>
                        </a:defRPr>
                      </a:lvl1pPr>
                      <a:lvl2pPr marL="457200" algn="l" defTabSz="914400" rtl="0" eaLnBrk="1" latinLnBrk="0" hangingPunct="1">
                        <a:defRPr sz="1800" kern="1200">
                          <a:solidFill>
                            <a:schemeClr val="dk1"/>
                          </a:solidFill>
                          <a:latin typeface="Calibri Light"/>
                        </a:defRPr>
                      </a:lvl2pPr>
                      <a:lvl3pPr marL="914400" algn="l" defTabSz="914400" rtl="0" eaLnBrk="1" latinLnBrk="0" hangingPunct="1">
                        <a:defRPr sz="1800" kern="1200">
                          <a:solidFill>
                            <a:schemeClr val="dk1"/>
                          </a:solidFill>
                          <a:latin typeface="Calibri Light"/>
                        </a:defRPr>
                      </a:lvl3pPr>
                      <a:lvl4pPr marL="1371600" algn="l" defTabSz="914400" rtl="0" eaLnBrk="1" latinLnBrk="0" hangingPunct="1">
                        <a:defRPr sz="1800" kern="1200">
                          <a:solidFill>
                            <a:schemeClr val="dk1"/>
                          </a:solidFill>
                          <a:latin typeface="Calibri Light"/>
                        </a:defRPr>
                      </a:lvl4pPr>
                      <a:lvl5pPr marL="1828800" algn="l" defTabSz="914400" rtl="0" eaLnBrk="1" latinLnBrk="0" hangingPunct="1">
                        <a:defRPr sz="1800" kern="1200">
                          <a:solidFill>
                            <a:schemeClr val="dk1"/>
                          </a:solidFill>
                          <a:latin typeface="Calibri Light"/>
                        </a:defRPr>
                      </a:lvl5pPr>
                      <a:lvl6pPr marL="2286000" algn="l" defTabSz="914400" rtl="0" eaLnBrk="1" latinLnBrk="0" hangingPunct="1">
                        <a:defRPr sz="1800" kern="1200">
                          <a:solidFill>
                            <a:schemeClr val="dk1"/>
                          </a:solidFill>
                          <a:latin typeface="Calibri Light"/>
                        </a:defRPr>
                      </a:lvl6pPr>
                      <a:lvl7pPr marL="2743200" algn="l" defTabSz="914400" rtl="0" eaLnBrk="1" latinLnBrk="0" hangingPunct="1">
                        <a:defRPr sz="1800" kern="1200">
                          <a:solidFill>
                            <a:schemeClr val="dk1"/>
                          </a:solidFill>
                          <a:latin typeface="Calibri Light"/>
                        </a:defRPr>
                      </a:lvl7pPr>
                      <a:lvl8pPr marL="3200400" algn="l" defTabSz="914400" rtl="0" eaLnBrk="1" latinLnBrk="0" hangingPunct="1">
                        <a:defRPr sz="1800" kern="1200">
                          <a:solidFill>
                            <a:schemeClr val="dk1"/>
                          </a:solidFill>
                          <a:latin typeface="Calibri Light"/>
                        </a:defRPr>
                      </a:lvl8pPr>
                      <a:lvl9pPr marL="3657600" algn="l" defTabSz="914400" rtl="0" eaLnBrk="1" latinLnBrk="0" hangingPunct="1">
                        <a:defRPr sz="1800" kern="1200">
                          <a:solidFill>
                            <a:schemeClr val="dk1"/>
                          </a:solidFill>
                          <a:latin typeface="Calibri Light"/>
                        </a:defRPr>
                      </a:lvl9pPr>
                    </a:lstStyle>
                    <a:p>
                      <a:pPr algn="ctr"/>
                      <a:r>
                        <a:rPr lang="fr-FR" dirty="0">
                          <a:latin typeface="Calibri" panose="020F0502020204030204" pitchFamily="34" charset="0"/>
                          <a:cs typeface="Calibri" panose="020F0502020204030204" pitchFamily="34" charset="0"/>
                        </a:rPr>
                        <a:t>Engagement</a:t>
                      </a:r>
                      <a:r>
                        <a:rPr lang="fr-FR" baseline="0" dirty="0">
                          <a:latin typeface="Calibri" panose="020F0502020204030204" pitchFamily="34" charset="0"/>
                          <a:cs typeface="Calibri" panose="020F0502020204030204" pitchFamily="34" charset="0"/>
                        </a:rPr>
                        <a:t> 1 an</a:t>
                      </a:r>
                    </a:p>
                    <a:p>
                      <a:pPr algn="ctr"/>
                      <a:r>
                        <a:rPr lang="fr-FR" baseline="0" dirty="0">
                          <a:latin typeface="Calibri" panose="020F0502020204030204" pitchFamily="34" charset="0"/>
                          <a:cs typeface="Calibri" panose="020F0502020204030204" pitchFamily="34" charset="0"/>
                        </a:rPr>
                        <a:t>Renégociation des prix et des services</a:t>
                      </a:r>
                      <a:endParaRPr lang="fr-FR" dirty="0">
                        <a:latin typeface="Calibri" panose="020F0502020204030204" pitchFamily="34" charset="0"/>
                        <a:cs typeface="Calibri" panose="020F0502020204030204" pitchFamily="34" charset="0"/>
                      </a:endParaRPr>
                    </a:p>
                  </a:txBody>
                  <a:tcP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50B4C8">
                        <a:tint val="20000"/>
                      </a:srgbClr>
                    </a:solidFill>
                  </a:tcPr>
                </a:tc>
                <a:extLst>
                  <a:ext uri="{0D108BD9-81ED-4DB2-BD59-A6C34878D82A}">
                    <a16:rowId xmlns:a16="http://schemas.microsoft.com/office/drawing/2014/main" val="10002"/>
                  </a:ext>
                </a:extLst>
              </a:tr>
              <a:tr h="1097726">
                <a:tc>
                  <a:txBody>
                    <a:bodyPr/>
                    <a:lstStyle>
                      <a:lvl1pPr marL="0" algn="l" defTabSz="914400" rtl="0" eaLnBrk="1" latinLnBrk="0" hangingPunct="1">
                        <a:defRPr sz="1800" kern="1200">
                          <a:solidFill>
                            <a:schemeClr val="dk1"/>
                          </a:solidFill>
                          <a:latin typeface="Calibri Light"/>
                        </a:defRPr>
                      </a:lvl1pPr>
                      <a:lvl2pPr marL="457200" algn="l" defTabSz="914400" rtl="0" eaLnBrk="1" latinLnBrk="0" hangingPunct="1">
                        <a:defRPr sz="1800" kern="1200">
                          <a:solidFill>
                            <a:schemeClr val="dk1"/>
                          </a:solidFill>
                          <a:latin typeface="Calibri Light"/>
                        </a:defRPr>
                      </a:lvl2pPr>
                      <a:lvl3pPr marL="914400" algn="l" defTabSz="914400" rtl="0" eaLnBrk="1" latinLnBrk="0" hangingPunct="1">
                        <a:defRPr sz="1800" kern="1200">
                          <a:solidFill>
                            <a:schemeClr val="dk1"/>
                          </a:solidFill>
                          <a:latin typeface="Calibri Light"/>
                        </a:defRPr>
                      </a:lvl3pPr>
                      <a:lvl4pPr marL="1371600" algn="l" defTabSz="914400" rtl="0" eaLnBrk="1" latinLnBrk="0" hangingPunct="1">
                        <a:defRPr sz="1800" kern="1200">
                          <a:solidFill>
                            <a:schemeClr val="dk1"/>
                          </a:solidFill>
                          <a:latin typeface="Calibri Light"/>
                        </a:defRPr>
                      </a:lvl4pPr>
                      <a:lvl5pPr marL="1828800" algn="l" defTabSz="914400" rtl="0" eaLnBrk="1" latinLnBrk="0" hangingPunct="1">
                        <a:defRPr sz="1800" kern="1200">
                          <a:solidFill>
                            <a:schemeClr val="dk1"/>
                          </a:solidFill>
                          <a:latin typeface="Calibri Light"/>
                        </a:defRPr>
                      </a:lvl5pPr>
                      <a:lvl6pPr marL="2286000" algn="l" defTabSz="914400" rtl="0" eaLnBrk="1" latinLnBrk="0" hangingPunct="1">
                        <a:defRPr sz="1800" kern="1200">
                          <a:solidFill>
                            <a:schemeClr val="dk1"/>
                          </a:solidFill>
                          <a:latin typeface="Calibri Light"/>
                        </a:defRPr>
                      </a:lvl6pPr>
                      <a:lvl7pPr marL="2743200" algn="l" defTabSz="914400" rtl="0" eaLnBrk="1" latinLnBrk="0" hangingPunct="1">
                        <a:defRPr sz="1800" kern="1200">
                          <a:solidFill>
                            <a:schemeClr val="dk1"/>
                          </a:solidFill>
                          <a:latin typeface="Calibri Light"/>
                        </a:defRPr>
                      </a:lvl7pPr>
                      <a:lvl8pPr marL="3200400" algn="l" defTabSz="914400" rtl="0" eaLnBrk="1" latinLnBrk="0" hangingPunct="1">
                        <a:defRPr sz="1800" kern="1200">
                          <a:solidFill>
                            <a:schemeClr val="dk1"/>
                          </a:solidFill>
                          <a:latin typeface="Calibri Light"/>
                        </a:defRPr>
                      </a:lvl8pPr>
                      <a:lvl9pPr marL="3657600" algn="l" defTabSz="914400" rtl="0" eaLnBrk="1" latinLnBrk="0" hangingPunct="1">
                        <a:defRPr sz="1800" kern="1200">
                          <a:solidFill>
                            <a:schemeClr val="dk1"/>
                          </a:solidFill>
                          <a:latin typeface="Calibri Light"/>
                        </a:defRPr>
                      </a:lvl9pPr>
                    </a:lstStyle>
                    <a:p>
                      <a:pPr algn="ctr"/>
                      <a:endParaRPr lang="fr-FR" dirty="0">
                        <a:latin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0B4C8">
                        <a:tint val="40000"/>
                      </a:srgbClr>
                    </a:solidFill>
                  </a:tcPr>
                </a:tc>
                <a:tc>
                  <a:txBody>
                    <a:bodyPr/>
                    <a:lstStyle>
                      <a:lvl1pPr marL="0" algn="l" defTabSz="914400" rtl="0" eaLnBrk="1" latinLnBrk="0" hangingPunct="1">
                        <a:defRPr sz="1800" kern="1200">
                          <a:solidFill>
                            <a:schemeClr val="dk1"/>
                          </a:solidFill>
                          <a:latin typeface="Calibri Light"/>
                        </a:defRPr>
                      </a:lvl1pPr>
                      <a:lvl2pPr marL="457200" algn="l" defTabSz="914400" rtl="0" eaLnBrk="1" latinLnBrk="0" hangingPunct="1">
                        <a:defRPr sz="1800" kern="1200">
                          <a:solidFill>
                            <a:schemeClr val="dk1"/>
                          </a:solidFill>
                          <a:latin typeface="Calibri Light"/>
                        </a:defRPr>
                      </a:lvl2pPr>
                      <a:lvl3pPr marL="914400" algn="l" defTabSz="914400" rtl="0" eaLnBrk="1" latinLnBrk="0" hangingPunct="1">
                        <a:defRPr sz="1800" kern="1200">
                          <a:solidFill>
                            <a:schemeClr val="dk1"/>
                          </a:solidFill>
                          <a:latin typeface="Calibri Light"/>
                        </a:defRPr>
                      </a:lvl3pPr>
                      <a:lvl4pPr marL="1371600" algn="l" defTabSz="914400" rtl="0" eaLnBrk="1" latinLnBrk="0" hangingPunct="1">
                        <a:defRPr sz="1800" kern="1200">
                          <a:solidFill>
                            <a:schemeClr val="dk1"/>
                          </a:solidFill>
                          <a:latin typeface="Calibri Light"/>
                        </a:defRPr>
                      </a:lvl4pPr>
                      <a:lvl5pPr marL="1828800" algn="l" defTabSz="914400" rtl="0" eaLnBrk="1" latinLnBrk="0" hangingPunct="1">
                        <a:defRPr sz="1800" kern="1200">
                          <a:solidFill>
                            <a:schemeClr val="dk1"/>
                          </a:solidFill>
                          <a:latin typeface="Calibri Light"/>
                        </a:defRPr>
                      </a:lvl5pPr>
                      <a:lvl6pPr marL="2286000" algn="l" defTabSz="914400" rtl="0" eaLnBrk="1" latinLnBrk="0" hangingPunct="1">
                        <a:defRPr sz="1800" kern="1200">
                          <a:solidFill>
                            <a:schemeClr val="dk1"/>
                          </a:solidFill>
                          <a:latin typeface="Calibri Light"/>
                        </a:defRPr>
                      </a:lvl6pPr>
                      <a:lvl7pPr marL="2743200" algn="l" defTabSz="914400" rtl="0" eaLnBrk="1" latinLnBrk="0" hangingPunct="1">
                        <a:defRPr sz="1800" kern="1200">
                          <a:solidFill>
                            <a:schemeClr val="dk1"/>
                          </a:solidFill>
                          <a:latin typeface="Calibri Light"/>
                        </a:defRPr>
                      </a:lvl7pPr>
                      <a:lvl8pPr marL="3200400" algn="l" defTabSz="914400" rtl="0" eaLnBrk="1" latinLnBrk="0" hangingPunct="1">
                        <a:defRPr sz="1800" kern="1200">
                          <a:solidFill>
                            <a:schemeClr val="dk1"/>
                          </a:solidFill>
                          <a:latin typeface="Calibri Light"/>
                        </a:defRPr>
                      </a:lvl8pPr>
                      <a:lvl9pPr marL="3657600" algn="l" defTabSz="914400" rtl="0" eaLnBrk="1" latinLnBrk="0" hangingPunct="1">
                        <a:defRPr sz="1800" kern="1200">
                          <a:solidFill>
                            <a:schemeClr val="dk1"/>
                          </a:solidFill>
                          <a:latin typeface="Calibri Light"/>
                        </a:defRPr>
                      </a:lvl9pPr>
                    </a:lstStyle>
                    <a:p>
                      <a:pPr algn="ctr"/>
                      <a:r>
                        <a:rPr lang="fr-FR" sz="1800" kern="1200" dirty="0">
                          <a:solidFill>
                            <a:schemeClr val="dk1"/>
                          </a:solidFill>
                          <a:effectLst/>
                          <a:latin typeface="Calibri" panose="020F0502020204030204" pitchFamily="34" charset="0"/>
                          <a:ea typeface="+mn-ea"/>
                          <a:cs typeface="Calibri" panose="020F0502020204030204" pitchFamily="34" charset="0"/>
                        </a:rPr>
                        <a:t>51 382 </a:t>
                      </a:r>
                      <a:r>
                        <a:rPr lang="fr-FR" dirty="0">
                          <a:latin typeface="Calibri" panose="020F0502020204030204" pitchFamily="34" charset="0"/>
                          <a:cs typeface="Calibri" panose="020F0502020204030204" pitchFamily="34" charset="0"/>
                        </a:rPr>
                        <a:t>€ </a:t>
                      </a:r>
                      <a:r>
                        <a:rPr lang="fr-FR" b="0" dirty="0">
                          <a:latin typeface="Calibri" panose="020F0502020204030204" pitchFamily="34" charset="0"/>
                          <a:cs typeface="Calibri" panose="020F0502020204030204" pitchFamily="34" charset="0"/>
                        </a:rPr>
                        <a:t>+ </a:t>
                      </a:r>
                      <a:r>
                        <a:rPr lang="fr-FR" sz="1800" b="0" i="0" u="none" strike="noStrike" kern="1200" baseline="0" dirty="0">
                          <a:solidFill>
                            <a:schemeClr val="dk1"/>
                          </a:solidFill>
                          <a:latin typeface="Calibri" panose="020F0502020204030204" pitchFamily="34" charset="0"/>
                          <a:ea typeface="+mn-ea"/>
                          <a:cs typeface="Calibri" panose="020F0502020204030204" pitchFamily="34" charset="0"/>
                        </a:rPr>
                        <a:t>29 765,10 </a:t>
                      </a:r>
                      <a:r>
                        <a:rPr lang="fr-FR" dirty="0">
                          <a:latin typeface="Calibri" panose="020F0502020204030204" pitchFamily="34" charset="0"/>
                          <a:cs typeface="Calibri" panose="020F0502020204030204" pitchFamily="34" charset="0"/>
                        </a:rPr>
                        <a:t>€</a:t>
                      </a:r>
                      <a:r>
                        <a:rPr lang="fr-FR" baseline="0" dirty="0">
                          <a:latin typeface="Calibri" panose="020F0502020204030204" pitchFamily="34" charset="0"/>
                          <a:cs typeface="Calibri" panose="020F0502020204030204" pitchFamily="34" charset="0"/>
                        </a:rPr>
                        <a:t> pour refaire la loge</a:t>
                      </a:r>
                      <a:endParaRPr lang="fr-FR" dirty="0">
                        <a:latin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0B4C8">
                        <a:tint val="40000"/>
                      </a:srgbClr>
                    </a:solidFill>
                  </a:tcPr>
                </a:tc>
                <a:tc>
                  <a:txBody>
                    <a:bodyPr/>
                    <a:lstStyle>
                      <a:lvl1pPr marL="0" algn="l" defTabSz="914400" rtl="0" eaLnBrk="1" latinLnBrk="0" hangingPunct="1">
                        <a:defRPr sz="1800" kern="1200">
                          <a:solidFill>
                            <a:schemeClr val="dk1"/>
                          </a:solidFill>
                          <a:latin typeface="Calibri Light"/>
                        </a:defRPr>
                      </a:lvl1pPr>
                      <a:lvl2pPr marL="457200" algn="l" defTabSz="914400" rtl="0" eaLnBrk="1" latinLnBrk="0" hangingPunct="1">
                        <a:defRPr sz="1800" kern="1200">
                          <a:solidFill>
                            <a:schemeClr val="dk1"/>
                          </a:solidFill>
                          <a:latin typeface="Calibri Light"/>
                        </a:defRPr>
                      </a:lvl2pPr>
                      <a:lvl3pPr marL="914400" algn="l" defTabSz="914400" rtl="0" eaLnBrk="1" latinLnBrk="0" hangingPunct="1">
                        <a:defRPr sz="1800" kern="1200">
                          <a:solidFill>
                            <a:schemeClr val="dk1"/>
                          </a:solidFill>
                          <a:latin typeface="Calibri Light"/>
                        </a:defRPr>
                      </a:lvl3pPr>
                      <a:lvl4pPr marL="1371600" algn="l" defTabSz="914400" rtl="0" eaLnBrk="1" latinLnBrk="0" hangingPunct="1">
                        <a:defRPr sz="1800" kern="1200">
                          <a:solidFill>
                            <a:schemeClr val="dk1"/>
                          </a:solidFill>
                          <a:latin typeface="Calibri Light"/>
                        </a:defRPr>
                      </a:lvl4pPr>
                      <a:lvl5pPr marL="1828800" algn="l" defTabSz="914400" rtl="0" eaLnBrk="1" latinLnBrk="0" hangingPunct="1">
                        <a:defRPr sz="1800" kern="1200">
                          <a:solidFill>
                            <a:schemeClr val="dk1"/>
                          </a:solidFill>
                          <a:latin typeface="Calibri Light"/>
                        </a:defRPr>
                      </a:lvl5pPr>
                      <a:lvl6pPr marL="2286000" algn="l" defTabSz="914400" rtl="0" eaLnBrk="1" latinLnBrk="0" hangingPunct="1">
                        <a:defRPr sz="1800" kern="1200">
                          <a:solidFill>
                            <a:schemeClr val="dk1"/>
                          </a:solidFill>
                          <a:latin typeface="Calibri Light"/>
                        </a:defRPr>
                      </a:lvl6pPr>
                      <a:lvl7pPr marL="2743200" algn="l" defTabSz="914400" rtl="0" eaLnBrk="1" latinLnBrk="0" hangingPunct="1">
                        <a:defRPr sz="1800" kern="1200">
                          <a:solidFill>
                            <a:schemeClr val="dk1"/>
                          </a:solidFill>
                          <a:latin typeface="Calibri Light"/>
                        </a:defRPr>
                      </a:lvl7pPr>
                      <a:lvl8pPr marL="3200400" algn="l" defTabSz="914400" rtl="0" eaLnBrk="1" latinLnBrk="0" hangingPunct="1">
                        <a:defRPr sz="1800" kern="1200">
                          <a:solidFill>
                            <a:schemeClr val="dk1"/>
                          </a:solidFill>
                          <a:latin typeface="Calibri Light"/>
                        </a:defRPr>
                      </a:lvl8pPr>
                      <a:lvl9pPr marL="3657600" algn="l" defTabSz="914400" rtl="0" eaLnBrk="1" latinLnBrk="0" hangingPunct="1">
                        <a:defRPr sz="1800" kern="1200">
                          <a:solidFill>
                            <a:schemeClr val="dk1"/>
                          </a:solidFill>
                          <a:latin typeface="Calibri Light"/>
                        </a:defRPr>
                      </a:lvl9pPr>
                    </a:lstStyle>
                    <a:p>
                      <a:pPr algn="ctr"/>
                      <a:r>
                        <a:rPr lang="fr-FR" dirty="0">
                          <a:latin typeface="Calibri" panose="020F0502020204030204" pitchFamily="34" charset="0"/>
                          <a:cs typeface="Calibri" panose="020F0502020204030204" pitchFamily="34" charset="0"/>
                        </a:rPr>
                        <a:t>32655,84</a:t>
                      </a:r>
                      <a:r>
                        <a:rPr lang="fr-FR" baseline="0" dirty="0">
                          <a:latin typeface="Calibri" panose="020F0502020204030204" pitchFamily="34" charset="0"/>
                          <a:cs typeface="Calibri" panose="020F0502020204030204" pitchFamily="34" charset="0"/>
                        </a:rPr>
                        <a:t> € ( +2582 € en 2017 pour le règlement et 2500€ en 2018 pour les frais de notaire )</a:t>
                      </a:r>
                      <a:endParaRPr lang="fr-FR" dirty="0">
                        <a:latin typeface="Calibri" panose="020F0502020204030204" pitchFamily="34" charset="0"/>
                        <a:cs typeface="Calibri" panose="020F0502020204030204" pitchFamily="34" charset="0"/>
                      </a:endParaRPr>
                    </a:p>
                  </a:txBody>
                  <a:tcP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50B4C8">
                        <a:tint val="40000"/>
                      </a:srgbClr>
                    </a:solidFill>
                  </a:tcPr>
                </a:tc>
                <a:extLst>
                  <a:ext uri="{0D108BD9-81ED-4DB2-BD59-A6C34878D82A}">
                    <a16:rowId xmlns:a16="http://schemas.microsoft.com/office/drawing/2014/main" val="10003"/>
                  </a:ext>
                </a:extLst>
              </a:tr>
              <a:tr h="591083">
                <a:tc>
                  <a:txBody>
                    <a:bodyPr/>
                    <a:lstStyle>
                      <a:lvl1pPr marL="0" algn="l" defTabSz="914400" rtl="0" eaLnBrk="1" latinLnBrk="0" hangingPunct="1">
                        <a:defRPr sz="1800" kern="1200">
                          <a:solidFill>
                            <a:schemeClr val="dk1"/>
                          </a:solidFill>
                          <a:latin typeface="Calibri Light"/>
                        </a:defRPr>
                      </a:lvl1pPr>
                      <a:lvl2pPr marL="457200" algn="l" defTabSz="914400" rtl="0" eaLnBrk="1" latinLnBrk="0" hangingPunct="1">
                        <a:defRPr sz="1800" kern="1200">
                          <a:solidFill>
                            <a:schemeClr val="dk1"/>
                          </a:solidFill>
                          <a:latin typeface="Calibri Light"/>
                        </a:defRPr>
                      </a:lvl2pPr>
                      <a:lvl3pPr marL="914400" algn="l" defTabSz="914400" rtl="0" eaLnBrk="1" latinLnBrk="0" hangingPunct="1">
                        <a:defRPr sz="1800" kern="1200">
                          <a:solidFill>
                            <a:schemeClr val="dk1"/>
                          </a:solidFill>
                          <a:latin typeface="Calibri Light"/>
                        </a:defRPr>
                      </a:lvl3pPr>
                      <a:lvl4pPr marL="1371600" algn="l" defTabSz="914400" rtl="0" eaLnBrk="1" latinLnBrk="0" hangingPunct="1">
                        <a:defRPr sz="1800" kern="1200">
                          <a:solidFill>
                            <a:schemeClr val="dk1"/>
                          </a:solidFill>
                          <a:latin typeface="Calibri Light"/>
                        </a:defRPr>
                      </a:lvl4pPr>
                      <a:lvl5pPr marL="1828800" algn="l" defTabSz="914400" rtl="0" eaLnBrk="1" latinLnBrk="0" hangingPunct="1">
                        <a:defRPr sz="1800" kern="1200">
                          <a:solidFill>
                            <a:schemeClr val="dk1"/>
                          </a:solidFill>
                          <a:latin typeface="Calibri Light"/>
                        </a:defRPr>
                      </a:lvl5pPr>
                      <a:lvl6pPr marL="2286000" algn="l" defTabSz="914400" rtl="0" eaLnBrk="1" latinLnBrk="0" hangingPunct="1">
                        <a:defRPr sz="1800" kern="1200">
                          <a:solidFill>
                            <a:schemeClr val="dk1"/>
                          </a:solidFill>
                          <a:latin typeface="Calibri Light"/>
                        </a:defRPr>
                      </a:lvl6pPr>
                      <a:lvl7pPr marL="2743200" algn="l" defTabSz="914400" rtl="0" eaLnBrk="1" latinLnBrk="0" hangingPunct="1">
                        <a:defRPr sz="1800" kern="1200">
                          <a:solidFill>
                            <a:schemeClr val="dk1"/>
                          </a:solidFill>
                          <a:latin typeface="Calibri Light"/>
                        </a:defRPr>
                      </a:lvl7pPr>
                      <a:lvl8pPr marL="3200400" algn="l" defTabSz="914400" rtl="0" eaLnBrk="1" latinLnBrk="0" hangingPunct="1">
                        <a:defRPr sz="1800" kern="1200">
                          <a:solidFill>
                            <a:schemeClr val="dk1"/>
                          </a:solidFill>
                          <a:latin typeface="Calibri Light"/>
                        </a:defRPr>
                      </a:lvl8pPr>
                      <a:lvl9pPr marL="3657600" algn="l" defTabSz="914400" rtl="0" eaLnBrk="1" latinLnBrk="0" hangingPunct="1">
                        <a:defRPr sz="1800" kern="1200">
                          <a:solidFill>
                            <a:schemeClr val="dk1"/>
                          </a:solidFill>
                          <a:latin typeface="Calibri Light"/>
                        </a:defRPr>
                      </a:lvl9pPr>
                    </a:lstStyle>
                    <a:p>
                      <a:pPr algn="ctr"/>
                      <a:r>
                        <a:rPr lang="fr-FR" dirty="0">
                          <a:latin typeface="Calibri" panose="020F0502020204030204" pitchFamily="34" charset="0"/>
                          <a:cs typeface="Calibri" panose="020F0502020204030204" pitchFamily="34" charset="0"/>
                        </a:rPr>
                        <a:t>Coût</a:t>
                      </a:r>
                      <a:r>
                        <a:rPr lang="fr-FR" baseline="0" dirty="0">
                          <a:latin typeface="Calibri" panose="020F0502020204030204" pitchFamily="34" charset="0"/>
                          <a:cs typeface="Calibri" panose="020F0502020204030204" pitchFamily="34" charset="0"/>
                        </a:rPr>
                        <a:t> moyen /appartement en 2017</a:t>
                      </a:r>
                      <a:endParaRPr lang="fr-FR" dirty="0">
                        <a:latin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0B4C8">
                        <a:tint val="20000"/>
                      </a:srgbClr>
                    </a:solidFill>
                  </a:tcPr>
                </a:tc>
                <a:tc>
                  <a:txBody>
                    <a:bodyPr/>
                    <a:lstStyle>
                      <a:lvl1pPr marL="0" algn="l" defTabSz="914400" rtl="0" eaLnBrk="1" latinLnBrk="0" hangingPunct="1">
                        <a:defRPr sz="1800" kern="1200">
                          <a:solidFill>
                            <a:schemeClr val="dk1"/>
                          </a:solidFill>
                          <a:latin typeface="Calibri Light"/>
                        </a:defRPr>
                      </a:lvl1pPr>
                      <a:lvl2pPr marL="457200" algn="l" defTabSz="914400" rtl="0" eaLnBrk="1" latinLnBrk="0" hangingPunct="1">
                        <a:defRPr sz="1800" kern="1200">
                          <a:solidFill>
                            <a:schemeClr val="dk1"/>
                          </a:solidFill>
                          <a:latin typeface="Calibri Light"/>
                        </a:defRPr>
                      </a:lvl2pPr>
                      <a:lvl3pPr marL="914400" algn="l" defTabSz="914400" rtl="0" eaLnBrk="1" latinLnBrk="0" hangingPunct="1">
                        <a:defRPr sz="1800" kern="1200">
                          <a:solidFill>
                            <a:schemeClr val="dk1"/>
                          </a:solidFill>
                          <a:latin typeface="Calibri Light"/>
                        </a:defRPr>
                      </a:lvl3pPr>
                      <a:lvl4pPr marL="1371600" algn="l" defTabSz="914400" rtl="0" eaLnBrk="1" latinLnBrk="0" hangingPunct="1">
                        <a:defRPr sz="1800" kern="1200">
                          <a:solidFill>
                            <a:schemeClr val="dk1"/>
                          </a:solidFill>
                          <a:latin typeface="Calibri Light"/>
                        </a:defRPr>
                      </a:lvl4pPr>
                      <a:lvl5pPr marL="1828800" algn="l" defTabSz="914400" rtl="0" eaLnBrk="1" latinLnBrk="0" hangingPunct="1">
                        <a:defRPr sz="1800" kern="1200">
                          <a:solidFill>
                            <a:schemeClr val="dk1"/>
                          </a:solidFill>
                          <a:latin typeface="Calibri Light"/>
                        </a:defRPr>
                      </a:lvl5pPr>
                      <a:lvl6pPr marL="2286000" algn="l" defTabSz="914400" rtl="0" eaLnBrk="1" latinLnBrk="0" hangingPunct="1">
                        <a:defRPr sz="1800" kern="1200">
                          <a:solidFill>
                            <a:schemeClr val="dk1"/>
                          </a:solidFill>
                          <a:latin typeface="Calibri Light"/>
                        </a:defRPr>
                      </a:lvl6pPr>
                      <a:lvl7pPr marL="2743200" algn="l" defTabSz="914400" rtl="0" eaLnBrk="1" latinLnBrk="0" hangingPunct="1">
                        <a:defRPr sz="1800" kern="1200">
                          <a:solidFill>
                            <a:schemeClr val="dk1"/>
                          </a:solidFill>
                          <a:latin typeface="Calibri Light"/>
                        </a:defRPr>
                      </a:lvl7pPr>
                      <a:lvl8pPr marL="3200400" algn="l" defTabSz="914400" rtl="0" eaLnBrk="1" latinLnBrk="0" hangingPunct="1">
                        <a:defRPr sz="1800" kern="1200">
                          <a:solidFill>
                            <a:schemeClr val="dk1"/>
                          </a:solidFill>
                          <a:latin typeface="Calibri Light"/>
                        </a:defRPr>
                      </a:lvl8pPr>
                      <a:lvl9pPr marL="3657600" algn="l" defTabSz="914400" rtl="0" eaLnBrk="1" latinLnBrk="0" hangingPunct="1">
                        <a:defRPr sz="1800" kern="1200">
                          <a:solidFill>
                            <a:schemeClr val="dk1"/>
                          </a:solidFill>
                          <a:latin typeface="Calibri Light"/>
                        </a:defRPr>
                      </a:lvl9pPr>
                    </a:lstStyle>
                    <a:p>
                      <a:pPr algn="ctr"/>
                      <a:r>
                        <a:rPr lang="fr-FR" dirty="0">
                          <a:latin typeface="Calibri" panose="020F0502020204030204" pitchFamily="34" charset="0"/>
                          <a:cs typeface="Calibri" panose="020F0502020204030204" pitchFamily="34" charset="0"/>
                        </a:rPr>
                        <a:t>541 €</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0B4C8">
                        <a:tint val="20000"/>
                      </a:srgbClr>
                    </a:solidFill>
                  </a:tcPr>
                </a:tc>
                <a:tc>
                  <a:txBody>
                    <a:bodyPr/>
                    <a:lstStyle>
                      <a:lvl1pPr marL="0" algn="l" defTabSz="914400" rtl="0" eaLnBrk="1" latinLnBrk="0" hangingPunct="1">
                        <a:defRPr sz="1800" kern="1200">
                          <a:solidFill>
                            <a:schemeClr val="dk1"/>
                          </a:solidFill>
                          <a:latin typeface="Calibri Light"/>
                        </a:defRPr>
                      </a:lvl1pPr>
                      <a:lvl2pPr marL="457200" algn="l" defTabSz="914400" rtl="0" eaLnBrk="1" latinLnBrk="0" hangingPunct="1">
                        <a:defRPr sz="1800" kern="1200">
                          <a:solidFill>
                            <a:schemeClr val="dk1"/>
                          </a:solidFill>
                          <a:latin typeface="Calibri Light"/>
                        </a:defRPr>
                      </a:lvl2pPr>
                      <a:lvl3pPr marL="914400" algn="l" defTabSz="914400" rtl="0" eaLnBrk="1" latinLnBrk="0" hangingPunct="1">
                        <a:defRPr sz="1800" kern="1200">
                          <a:solidFill>
                            <a:schemeClr val="dk1"/>
                          </a:solidFill>
                          <a:latin typeface="Calibri Light"/>
                        </a:defRPr>
                      </a:lvl3pPr>
                      <a:lvl4pPr marL="1371600" algn="l" defTabSz="914400" rtl="0" eaLnBrk="1" latinLnBrk="0" hangingPunct="1">
                        <a:defRPr sz="1800" kern="1200">
                          <a:solidFill>
                            <a:schemeClr val="dk1"/>
                          </a:solidFill>
                          <a:latin typeface="Calibri Light"/>
                        </a:defRPr>
                      </a:lvl4pPr>
                      <a:lvl5pPr marL="1828800" algn="l" defTabSz="914400" rtl="0" eaLnBrk="1" latinLnBrk="0" hangingPunct="1">
                        <a:defRPr sz="1800" kern="1200">
                          <a:solidFill>
                            <a:schemeClr val="dk1"/>
                          </a:solidFill>
                          <a:latin typeface="Calibri Light"/>
                        </a:defRPr>
                      </a:lvl5pPr>
                      <a:lvl6pPr marL="2286000" algn="l" defTabSz="914400" rtl="0" eaLnBrk="1" latinLnBrk="0" hangingPunct="1">
                        <a:defRPr sz="1800" kern="1200">
                          <a:solidFill>
                            <a:schemeClr val="dk1"/>
                          </a:solidFill>
                          <a:latin typeface="Calibri Light"/>
                        </a:defRPr>
                      </a:lvl6pPr>
                      <a:lvl7pPr marL="2743200" algn="l" defTabSz="914400" rtl="0" eaLnBrk="1" latinLnBrk="0" hangingPunct="1">
                        <a:defRPr sz="1800" kern="1200">
                          <a:solidFill>
                            <a:schemeClr val="dk1"/>
                          </a:solidFill>
                          <a:latin typeface="Calibri Light"/>
                        </a:defRPr>
                      </a:lvl7pPr>
                      <a:lvl8pPr marL="3200400" algn="l" defTabSz="914400" rtl="0" eaLnBrk="1" latinLnBrk="0" hangingPunct="1">
                        <a:defRPr sz="1800" kern="1200">
                          <a:solidFill>
                            <a:schemeClr val="dk1"/>
                          </a:solidFill>
                          <a:latin typeface="Calibri Light"/>
                        </a:defRPr>
                      </a:lvl8pPr>
                      <a:lvl9pPr marL="3657600" algn="l" defTabSz="914400" rtl="0" eaLnBrk="1" latinLnBrk="0" hangingPunct="1">
                        <a:defRPr sz="1800" kern="1200">
                          <a:solidFill>
                            <a:schemeClr val="dk1"/>
                          </a:solidFill>
                          <a:latin typeface="Calibri Light"/>
                        </a:defRPr>
                      </a:lvl9pPr>
                    </a:lstStyle>
                    <a:p>
                      <a:pPr algn="ctr"/>
                      <a:r>
                        <a:rPr lang="fr-FR" dirty="0">
                          <a:latin typeface="Calibri" panose="020F0502020204030204" pitchFamily="34" charset="0"/>
                          <a:cs typeface="Calibri" panose="020F0502020204030204" pitchFamily="34" charset="0"/>
                        </a:rPr>
                        <a:t>234,91€</a:t>
                      </a:r>
                    </a:p>
                  </a:txBody>
                  <a:tcP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50B4C8">
                        <a:tint val="20000"/>
                      </a:srgbClr>
                    </a:solidFill>
                  </a:tcPr>
                </a:tc>
                <a:extLst>
                  <a:ext uri="{0D108BD9-81ED-4DB2-BD59-A6C34878D82A}">
                    <a16:rowId xmlns:a16="http://schemas.microsoft.com/office/drawing/2014/main" val="10004"/>
                  </a:ext>
                </a:extLst>
              </a:tr>
              <a:tr h="591083">
                <a:tc>
                  <a:txBody>
                    <a:bodyPr/>
                    <a:lstStyle>
                      <a:lvl1pPr marL="0" algn="l" defTabSz="914400" rtl="0" eaLnBrk="1" latinLnBrk="0" hangingPunct="1">
                        <a:defRPr sz="1800" kern="1200">
                          <a:solidFill>
                            <a:schemeClr val="dk1"/>
                          </a:solidFill>
                          <a:latin typeface="Calibri Light"/>
                        </a:defRPr>
                      </a:lvl1pPr>
                      <a:lvl2pPr marL="457200" algn="l" defTabSz="914400" rtl="0" eaLnBrk="1" latinLnBrk="0" hangingPunct="1">
                        <a:defRPr sz="1800" kern="1200">
                          <a:solidFill>
                            <a:schemeClr val="dk1"/>
                          </a:solidFill>
                          <a:latin typeface="Calibri Light"/>
                        </a:defRPr>
                      </a:lvl2pPr>
                      <a:lvl3pPr marL="914400" algn="l" defTabSz="914400" rtl="0" eaLnBrk="1" latinLnBrk="0" hangingPunct="1">
                        <a:defRPr sz="1800" kern="1200">
                          <a:solidFill>
                            <a:schemeClr val="dk1"/>
                          </a:solidFill>
                          <a:latin typeface="Calibri Light"/>
                        </a:defRPr>
                      </a:lvl3pPr>
                      <a:lvl4pPr marL="1371600" algn="l" defTabSz="914400" rtl="0" eaLnBrk="1" latinLnBrk="0" hangingPunct="1">
                        <a:defRPr sz="1800" kern="1200">
                          <a:solidFill>
                            <a:schemeClr val="dk1"/>
                          </a:solidFill>
                          <a:latin typeface="Calibri Light"/>
                        </a:defRPr>
                      </a:lvl4pPr>
                      <a:lvl5pPr marL="1828800" algn="l" defTabSz="914400" rtl="0" eaLnBrk="1" latinLnBrk="0" hangingPunct="1">
                        <a:defRPr sz="1800" kern="1200">
                          <a:solidFill>
                            <a:schemeClr val="dk1"/>
                          </a:solidFill>
                          <a:latin typeface="Calibri Light"/>
                        </a:defRPr>
                      </a:lvl5pPr>
                      <a:lvl6pPr marL="2286000" algn="l" defTabSz="914400" rtl="0" eaLnBrk="1" latinLnBrk="0" hangingPunct="1">
                        <a:defRPr sz="1800" kern="1200">
                          <a:solidFill>
                            <a:schemeClr val="dk1"/>
                          </a:solidFill>
                          <a:latin typeface="Calibri Light"/>
                        </a:defRPr>
                      </a:lvl6pPr>
                      <a:lvl7pPr marL="2743200" algn="l" defTabSz="914400" rtl="0" eaLnBrk="1" latinLnBrk="0" hangingPunct="1">
                        <a:defRPr sz="1800" kern="1200">
                          <a:solidFill>
                            <a:schemeClr val="dk1"/>
                          </a:solidFill>
                          <a:latin typeface="Calibri Light"/>
                        </a:defRPr>
                      </a:lvl7pPr>
                      <a:lvl8pPr marL="3200400" algn="l" defTabSz="914400" rtl="0" eaLnBrk="1" latinLnBrk="0" hangingPunct="1">
                        <a:defRPr sz="1800" kern="1200">
                          <a:solidFill>
                            <a:schemeClr val="dk1"/>
                          </a:solidFill>
                          <a:latin typeface="Calibri Light"/>
                        </a:defRPr>
                      </a:lvl8pPr>
                      <a:lvl9pPr marL="3657600" algn="l" defTabSz="914400" rtl="0" eaLnBrk="1" latinLnBrk="0" hangingPunct="1">
                        <a:defRPr sz="1800" kern="1200">
                          <a:solidFill>
                            <a:schemeClr val="dk1"/>
                          </a:solidFill>
                          <a:latin typeface="Calibri Light"/>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a:latin typeface="Calibri" panose="020F0502020204030204" pitchFamily="34" charset="0"/>
                          <a:cs typeface="Calibri" panose="020F0502020204030204" pitchFamily="34" charset="0"/>
                        </a:rPr>
                        <a:t>Coût</a:t>
                      </a:r>
                      <a:r>
                        <a:rPr lang="fr-FR" baseline="0" dirty="0">
                          <a:latin typeface="Calibri" panose="020F0502020204030204" pitchFamily="34" charset="0"/>
                          <a:cs typeface="Calibri" panose="020F0502020204030204" pitchFamily="34" charset="0"/>
                        </a:rPr>
                        <a:t> moyen / appartement</a:t>
                      </a:r>
                    </a:p>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a:latin typeface="Calibri" panose="020F0502020204030204" pitchFamily="34" charset="0"/>
                          <a:cs typeface="Calibri" panose="020F0502020204030204" pitchFamily="34" charset="0"/>
                        </a:rPr>
                        <a:t>                  à partir de 2018</a:t>
                      </a:r>
                      <a:endParaRPr lang="fr-FR" dirty="0">
                        <a:latin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0B4C8">
                        <a:tint val="40000"/>
                      </a:srgbClr>
                    </a:solidFill>
                  </a:tcPr>
                </a:tc>
                <a:tc>
                  <a:txBody>
                    <a:bodyPr/>
                    <a:lstStyle>
                      <a:lvl1pPr marL="0" algn="l" defTabSz="914400" rtl="0" eaLnBrk="1" latinLnBrk="0" hangingPunct="1">
                        <a:defRPr sz="1800" kern="1200">
                          <a:solidFill>
                            <a:schemeClr val="dk1"/>
                          </a:solidFill>
                          <a:latin typeface="Calibri Light"/>
                        </a:defRPr>
                      </a:lvl1pPr>
                      <a:lvl2pPr marL="457200" algn="l" defTabSz="914400" rtl="0" eaLnBrk="1" latinLnBrk="0" hangingPunct="1">
                        <a:defRPr sz="1800" kern="1200">
                          <a:solidFill>
                            <a:schemeClr val="dk1"/>
                          </a:solidFill>
                          <a:latin typeface="Calibri Light"/>
                        </a:defRPr>
                      </a:lvl2pPr>
                      <a:lvl3pPr marL="914400" algn="l" defTabSz="914400" rtl="0" eaLnBrk="1" latinLnBrk="0" hangingPunct="1">
                        <a:defRPr sz="1800" kern="1200">
                          <a:solidFill>
                            <a:schemeClr val="dk1"/>
                          </a:solidFill>
                          <a:latin typeface="Calibri Light"/>
                        </a:defRPr>
                      </a:lvl3pPr>
                      <a:lvl4pPr marL="1371600" algn="l" defTabSz="914400" rtl="0" eaLnBrk="1" latinLnBrk="0" hangingPunct="1">
                        <a:defRPr sz="1800" kern="1200">
                          <a:solidFill>
                            <a:schemeClr val="dk1"/>
                          </a:solidFill>
                          <a:latin typeface="Calibri Light"/>
                        </a:defRPr>
                      </a:lvl4pPr>
                      <a:lvl5pPr marL="1828800" algn="l" defTabSz="914400" rtl="0" eaLnBrk="1" latinLnBrk="0" hangingPunct="1">
                        <a:defRPr sz="1800" kern="1200">
                          <a:solidFill>
                            <a:schemeClr val="dk1"/>
                          </a:solidFill>
                          <a:latin typeface="Calibri Light"/>
                        </a:defRPr>
                      </a:lvl5pPr>
                      <a:lvl6pPr marL="2286000" algn="l" defTabSz="914400" rtl="0" eaLnBrk="1" latinLnBrk="0" hangingPunct="1">
                        <a:defRPr sz="1800" kern="1200">
                          <a:solidFill>
                            <a:schemeClr val="dk1"/>
                          </a:solidFill>
                          <a:latin typeface="Calibri Light"/>
                        </a:defRPr>
                      </a:lvl6pPr>
                      <a:lvl7pPr marL="2743200" algn="l" defTabSz="914400" rtl="0" eaLnBrk="1" latinLnBrk="0" hangingPunct="1">
                        <a:defRPr sz="1800" kern="1200">
                          <a:solidFill>
                            <a:schemeClr val="dk1"/>
                          </a:solidFill>
                          <a:latin typeface="Calibri Light"/>
                        </a:defRPr>
                      </a:lvl7pPr>
                      <a:lvl8pPr marL="3200400" algn="l" defTabSz="914400" rtl="0" eaLnBrk="1" latinLnBrk="0" hangingPunct="1">
                        <a:defRPr sz="1800" kern="1200">
                          <a:solidFill>
                            <a:schemeClr val="dk1"/>
                          </a:solidFill>
                          <a:latin typeface="Calibri Light"/>
                        </a:defRPr>
                      </a:lvl8pPr>
                      <a:lvl9pPr marL="3657600" algn="l" defTabSz="914400" rtl="0" eaLnBrk="1" latinLnBrk="0" hangingPunct="1">
                        <a:defRPr sz="1800" kern="1200">
                          <a:solidFill>
                            <a:schemeClr val="dk1"/>
                          </a:solidFill>
                          <a:latin typeface="Calibri Light"/>
                        </a:defRPr>
                      </a:lvl9pPr>
                    </a:lstStyle>
                    <a:p>
                      <a:pPr algn="ctr"/>
                      <a:r>
                        <a:rPr lang="fr-FR" dirty="0">
                          <a:latin typeface="Calibri" panose="020F0502020204030204" pitchFamily="34" charset="0"/>
                          <a:cs typeface="Calibri" panose="020F0502020204030204" pitchFamily="34" charset="0"/>
                        </a:rPr>
                        <a:t>342 €</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0B4C8">
                        <a:tint val="40000"/>
                      </a:srgbClr>
                    </a:solidFill>
                  </a:tcPr>
                </a:tc>
                <a:tc>
                  <a:txBody>
                    <a:bodyPr/>
                    <a:lstStyle>
                      <a:lvl1pPr marL="0" algn="l" defTabSz="914400" rtl="0" eaLnBrk="1" latinLnBrk="0" hangingPunct="1">
                        <a:defRPr sz="1800" kern="1200">
                          <a:solidFill>
                            <a:schemeClr val="dk1"/>
                          </a:solidFill>
                          <a:latin typeface="Calibri Light"/>
                        </a:defRPr>
                      </a:lvl1pPr>
                      <a:lvl2pPr marL="457200" algn="l" defTabSz="914400" rtl="0" eaLnBrk="1" latinLnBrk="0" hangingPunct="1">
                        <a:defRPr sz="1800" kern="1200">
                          <a:solidFill>
                            <a:schemeClr val="dk1"/>
                          </a:solidFill>
                          <a:latin typeface="Calibri Light"/>
                        </a:defRPr>
                      </a:lvl2pPr>
                      <a:lvl3pPr marL="914400" algn="l" defTabSz="914400" rtl="0" eaLnBrk="1" latinLnBrk="0" hangingPunct="1">
                        <a:defRPr sz="1800" kern="1200">
                          <a:solidFill>
                            <a:schemeClr val="dk1"/>
                          </a:solidFill>
                          <a:latin typeface="Calibri Light"/>
                        </a:defRPr>
                      </a:lvl3pPr>
                      <a:lvl4pPr marL="1371600" algn="l" defTabSz="914400" rtl="0" eaLnBrk="1" latinLnBrk="0" hangingPunct="1">
                        <a:defRPr sz="1800" kern="1200">
                          <a:solidFill>
                            <a:schemeClr val="dk1"/>
                          </a:solidFill>
                          <a:latin typeface="Calibri Light"/>
                        </a:defRPr>
                      </a:lvl4pPr>
                      <a:lvl5pPr marL="1828800" algn="l" defTabSz="914400" rtl="0" eaLnBrk="1" latinLnBrk="0" hangingPunct="1">
                        <a:defRPr sz="1800" kern="1200">
                          <a:solidFill>
                            <a:schemeClr val="dk1"/>
                          </a:solidFill>
                          <a:latin typeface="Calibri Light"/>
                        </a:defRPr>
                      </a:lvl5pPr>
                      <a:lvl6pPr marL="2286000" algn="l" defTabSz="914400" rtl="0" eaLnBrk="1" latinLnBrk="0" hangingPunct="1">
                        <a:defRPr sz="1800" kern="1200">
                          <a:solidFill>
                            <a:schemeClr val="dk1"/>
                          </a:solidFill>
                          <a:latin typeface="Calibri Light"/>
                        </a:defRPr>
                      </a:lvl6pPr>
                      <a:lvl7pPr marL="2743200" algn="l" defTabSz="914400" rtl="0" eaLnBrk="1" latinLnBrk="0" hangingPunct="1">
                        <a:defRPr sz="1800" kern="1200">
                          <a:solidFill>
                            <a:schemeClr val="dk1"/>
                          </a:solidFill>
                          <a:latin typeface="Calibri Light"/>
                        </a:defRPr>
                      </a:lvl7pPr>
                      <a:lvl8pPr marL="3200400" algn="l" defTabSz="914400" rtl="0" eaLnBrk="1" latinLnBrk="0" hangingPunct="1">
                        <a:defRPr sz="1800" kern="1200">
                          <a:solidFill>
                            <a:schemeClr val="dk1"/>
                          </a:solidFill>
                          <a:latin typeface="Calibri Light"/>
                        </a:defRPr>
                      </a:lvl8pPr>
                      <a:lvl9pPr marL="3657600" algn="l" defTabSz="914400" rtl="0" eaLnBrk="1" latinLnBrk="0" hangingPunct="1">
                        <a:defRPr sz="1800" kern="1200">
                          <a:solidFill>
                            <a:schemeClr val="dk1"/>
                          </a:solidFill>
                          <a:latin typeface="Calibri Light"/>
                        </a:defRPr>
                      </a:lvl9pPr>
                    </a:lstStyle>
                    <a:p>
                      <a:pPr algn="ctr"/>
                      <a:r>
                        <a:rPr lang="fr-FR" dirty="0">
                          <a:latin typeface="Calibri" panose="020F0502020204030204" pitchFamily="34" charset="0"/>
                          <a:cs typeface="Calibri" panose="020F0502020204030204" pitchFamily="34" charset="0"/>
                        </a:rPr>
                        <a:t>234€ en 2018 </a:t>
                      </a:r>
                    </a:p>
                    <a:p>
                      <a:pPr algn="ctr"/>
                      <a:r>
                        <a:rPr lang="fr-FR" dirty="0">
                          <a:latin typeface="Calibri" panose="020F0502020204030204" pitchFamily="34" charset="0"/>
                          <a:cs typeface="Calibri" panose="020F0502020204030204" pitchFamily="34" charset="0"/>
                        </a:rPr>
                        <a:t>puis 217,70€ en 2019</a:t>
                      </a:r>
                    </a:p>
                  </a:txBody>
                  <a:tcP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50B4C8">
                        <a:tint val="40000"/>
                      </a:srgbClr>
                    </a:solidFill>
                  </a:tcPr>
                </a:tc>
                <a:extLst>
                  <a:ext uri="{0D108BD9-81ED-4DB2-BD59-A6C34878D82A}">
                    <a16:rowId xmlns:a16="http://schemas.microsoft.com/office/drawing/2014/main" val="10005"/>
                  </a:ext>
                </a:extLst>
              </a:tr>
            </a:tbl>
          </a:graphicData>
        </a:graphic>
      </p:graphicFrame>
      <p:sp>
        <p:nvSpPr>
          <p:cNvPr id="9" name="ZoneTexte 8">
            <a:extLst>
              <a:ext uri="{FF2B5EF4-FFF2-40B4-BE49-F238E27FC236}">
                <a16:creationId xmlns:a16="http://schemas.microsoft.com/office/drawing/2014/main" id="{839B1D63-408D-144A-94D8-6224927E8676}"/>
              </a:ext>
            </a:extLst>
          </p:cNvPr>
          <p:cNvSpPr txBox="1"/>
          <p:nvPr/>
        </p:nvSpPr>
        <p:spPr>
          <a:xfrm>
            <a:off x="3610221" y="5984748"/>
            <a:ext cx="2639056" cy="369332"/>
          </a:xfrm>
          <a:prstGeom prst="rect">
            <a:avLst/>
          </a:prstGeom>
          <a:noFill/>
        </p:spPr>
        <p:txBody>
          <a:bodyPr wrap="none" rtlCol="0">
            <a:spAutoFit/>
          </a:bodyPr>
          <a:lstStyle/>
          <a:p>
            <a:r>
              <a:rPr lang="es-ES_tradnl" i="1" dirty="0"/>
              <a:t>Prix 2017 non </a:t>
            </a:r>
            <a:r>
              <a:rPr lang="fr-FR" i="1" dirty="0"/>
              <a:t>réactualisés</a:t>
            </a:r>
          </a:p>
        </p:txBody>
      </p:sp>
    </p:spTree>
    <p:extLst>
      <p:ext uri="{BB962C8B-B14F-4D97-AF65-F5344CB8AC3E}">
        <p14:creationId xmlns:p14="http://schemas.microsoft.com/office/powerpoint/2010/main" val="25192401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C04D8C2-B58C-F94B-9BE3-E556143C0BDD}"/>
              </a:ext>
            </a:extLst>
          </p:cNvPr>
          <p:cNvSpPr>
            <a:spLocks noGrp="1"/>
          </p:cNvSpPr>
          <p:nvPr>
            <p:ph type="title"/>
          </p:nvPr>
        </p:nvSpPr>
        <p:spPr/>
        <p:txBody>
          <a:bodyPr/>
          <a:lstStyle/>
          <a:p>
            <a:r>
              <a:rPr lang="fr-FR" dirty="0"/>
              <a:t>Autres sujets</a:t>
            </a:r>
          </a:p>
        </p:txBody>
      </p:sp>
      <p:sp>
        <p:nvSpPr>
          <p:cNvPr id="4" name="Espace réservé du contenu 2">
            <a:extLst>
              <a:ext uri="{FF2B5EF4-FFF2-40B4-BE49-F238E27FC236}">
                <a16:creationId xmlns:a16="http://schemas.microsoft.com/office/drawing/2014/main" id="{06F7BE88-4304-4A41-B29A-03DADEDA4E32}"/>
              </a:ext>
            </a:extLst>
          </p:cNvPr>
          <p:cNvSpPr txBox="1">
            <a:spLocks/>
          </p:cNvSpPr>
          <p:nvPr/>
        </p:nvSpPr>
        <p:spPr>
          <a:xfrm>
            <a:off x="3529263" y="297712"/>
            <a:ext cx="8277725" cy="6167256"/>
          </a:xfrm>
          <a:prstGeom prst="rect">
            <a:avLst/>
          </a:prstGeom>
        </p:spPr>
        <p:txBody>
          <a:bodyPr anchor="t"/>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buNone/>
            </a:pPr>
            <a:r>
              <a:rPr lang="fr-FR" sz="1600" dirty="0">
                <a:latin typeface="Calibri" panose="020F0502020204030204" pitchFamily="34" charset="0"/>
                <a:cs typeface="Calibri" panose="020F0502020204030204" pitchFamily="34" charset="0"/>
              </a:rPr>
              <a:t>Un livret d’accueil </a:t>
            </a:r>
            <a:r>
              <a:rPr lang="fr-FR" sz="1600" dirty="0">
                <a:latin typeface="Calibri" panose="020F0502020204030204" pitchFamily="34" charset="0"/>
                <a:cs typeface="Calibri" panose="020F0502020204030204" pitchFamily="34" charset="0"/>
                <a:sym typeface="Wingdings" pitchFamily="2" charset="2"/>
              </a:rPr>
              <a:t>a été rédigé et est disponible sur le site internet de la résidence (informations sur la résidence et règles de vie en </a:t>
            </a:r>
            <a:r>
              <a:rPr lang="fr-FR" sz="1600" dirty="0" err="1">
                <a:latin typeface="Calibri" panose="020F0502020204030204" pitchFamily="34" charset="0"/>
                <a:cs typeface="Calibri" panose="020F0502020204030204" pitchFamily="34" charset="0"/>
                <a:sym typeface="Wingdings" pitchFamily="2" charset="2"/>
              </a:rPr>
              <a:t>co</a:t>
            </a:r>
            <a:r>
              <a:rPr lang="fr-FR" sz="1600" dirty="0">
                <a:latin typeface="Calibri" panose="020F0502020204030204" pitchFamily="34" charset="0"/>
                <a:cs typeface="Calibri" panose="020F0502020204030204" pitchFamily="34" charset="0"/>
                <a:sym typeface="Wingdings" pitchFamily="2" charset="2"/>
              </a:rPr>
              <a:t> propriété):  </a:t>
            </a:r>
            <a:r>
              <a:rPr lang="fr-FR" sz="1600" dirty="0">
                <a:latin typeface="Calibri" panose="020F0502020204030204" pitchFamily="34" charset="0"/>
                <a:cs typeface="Calibri" panose="020F0502020204030204" pitchFamily="34" charset="0"/>
                <a:sym typeface="Wingdings" pitchFamily="2" charset="2"/>
                <a:hlinkClick r:id="rId2"/>
              </a:rPr>
              <a:t>http://residence.foch.free.fr/</a:t>
            </a:r>
            <a:endParaRPr lang="fr-FR" sz="1600" dirty="0">
              <a:latin typeface="Calibri" panose="020F0502020204030204" pitchFamily="34" charset="0"/>
              <a:cs typeface="Calibri" panose="020F0502020204030204" pitchFamily="34" charset="0"/>
              <a:sym typeface="Wingdings" pitchFamily="2" charset="2"/>
            </a:endParaRPr>
          </a:p>
          <a:p>
            <a:pPr marL="0" indent="0">
              <a:buNone/>
            </a:pPr>
            <a:endParaRPr lang="fr-FR" sz="1100" dirty="0">
              <a:latin typeface="Calibri" panose="020F0502020204030204" pitchFamily="34" charset="0"/>
              <a:cs typeface="Calibri" panose="020F0502020204030204" pitchFamily="34" charset="0"/>
              <a:sym typeface="Wingdings" pitchFamily="2" charset="2"/>
            </a:endParaRPr>
          </a:p>
          <a:p>
            <a:pPr marL="0" indent="0">
              <a:lnSpc>
                <a:spcPct val="100000"/>
              </a:lnSpc>
              <a:spcBef>
                <a:spcPts val="0"/>
              </a:spcBef>
              <a:buNone/>
            </a:pPr>
            <a:r>
              <a:rPr lang="fr-FR" sz="2800" b="1" dirty="0">
                <a:latin typeface="Calibri" panose="020F0502020204030204" pitchFamily="34" charset="0"/>
                <a:cs typeface="Calibri" panose="020F0502020204030204" pitchFamily="34" charset="0"/>
                <a:sym typeface="Wingdings" pitchFamily="2" charset="2"/>
              </a:rPr>
              <a:t>Rappel des incivilités de 2018:</a:t>
            </a:r>
          </a:p>
          <a:p>
            <a:pPr marL="285750" indent="-285750">
              <a:lnSpc>
                <a:spcPct val="100000"/>
              </a:lnSpc>
              <a:spcBef>
                <a:spcPts val="0"/>
              </a:spcBef>
              <a:buFont typeface="Arial" panose="020B0604020202020204" pitchFamily="34" charset="0"/>
              <a:buChar char="•"/>
            </a:pPr>
            <a:r>
              <a:rPr lang="fr-FR" sz="1600" dirty="0">
                <a:latin typeface="Calibri" panose="020F0502020204030204" pitchFamily="34" charset="0"/>
                <a:cs typeface="Calibri" panose="020F0502020204030204" pitchFamily="34" charset="0"/>
                <a:sym typeface="Wingdings" pitchFamily="2" charset="2"/>
              </a:rPr>
              <a:t> Dépôt de meubles et autres objets devant la loge à l’occasion d’un déménagement. Merci aux copropriétaires qui ont aidé à rentrer ces encombrants. Le propriétaire étant connu, le prix de l’enlèvement lui sera imputé.</a:t>
            </a:r>
          </a:p>
          <a:p>
            <a:pPr marL="285750" indent="-285750">
              <a:lnSpc>
                <a:spcPct val="100000"/>
              </a:lnSpc>
              <a:spcBef>
                <a:spcPts val="0"/>
              </a:spcBef>
              <a:buFont typeface="Arial" panose="020B0604020202020204" pitchFamily="34" charset="0"/>
              <a:buChar char="•"/>
            </a:pPr>
            <a:r>
              <a:rPr lang="fr-FR" sz="1600" dirty="0">
                <a:latin typeface="Calibri" panose="020F0502020204030204" pitchFamily="34" charset="0"/>
                <a:cs typeface="Calibri" panose="020F0502020204030204" pitchFamily="34" charset="0"/>
                <a:sym typeface="Wingdings" pitchFamily="2" charset="2"/>
              </a:rPr>
              <a:t>Détérioration d’une cage d’escalier suite à des travaux. Là encore, le responsable est connu et l’affaire est en cours.</a:t>
            </a:r>
          </a:p>
          <a:p>
            <a:pPr marL="285750" indent="-285750">
              <a:lnSpc>
                <a:spcPct val="100000"/>
              </a:lnSpc>
              <a:spcBef>
                <a:spcPts val="0"/>
              </a:spcBef>
              <a:buFont typeface="Arial" panose="020B0604020202020204" pitchFamily="34" charset="0"/>
              <a:buChar char="•"/>
            </a:pPr>
            <a:r>
              <a:rPr lang="fr-FR" sz="1600" dirty="0">
                <a:latin typeface="Calibri" panose="020F0502020204030204" pitchFamily="34" charset="0"/>
                <a:cs typeface="Calibri" panose="020F0502020204030204" pitchFamily="34" charset="0"/>
                <a:sym typeface="Wingdings" pitchFamily="2" charset="2"/>
              </a:rPr>
              <a:t>Interventions successives pour débouchage d’une canalisation. En fait, la responsabilité est à imputer à de mauvais travaux effectués par le  propriétaire. Là encore, nous avons demandé l’imputation des interventions au propriétaire.</a:t>
            </a:r>
          </a:p>
          <a:p>
            <a:pPr marL="285750" indent="-285750">
              <a:lnSpc>
                <a:spcPct val="100000"/>
              </a:lnSpc>
              <a:spcBef>
                <a:spcPts val="0"/>
              </a:spcBef>
              <a:buFont typeface="Arial" panose="020B0604020202020204" pitchFamily="34" charset="0"/>
              <a:buChar char="•"/>
            </a:pPr>
            <a:r>
              <a:rPr lang="fr-FR" sz="1600" dirty="0">
                <a:latin typeface="Calibri" panose="020F0502020204030204" pitchFamily="34" charset="0"/>
                <a:cs typeface="Calibri" panose="020F0502020204030204" pitchFamily="34" charset="0"/>
                <a:sym typeface="Wingdings" pitchFamily="2" charset="2"/>
              </a:rPr>
              <a:t>Perforations du mur extérieur sous les cagibis: imputation également aux propriétaires. </a:t>
            </a:r>
          </a:p>
          <a:p>
            <a:pPr marL="285750" indent="-285750">
              <a:lnSpc>
                <a:spcPct val="100000"/>
              </a:lnSpc>
              <a:spcBef>
                <a:spcPts val="0"/>
              </a:spcBef>
              <a:buFont typeface="Arial" panose="020B0604020202020204" pitchFamily="34" charset="0"/>
              <a:buChar char="•"/>
            </a:pPr>
            <a:r>
              <a:rPr lang="fr-FR" sz="1600" dirty="0">
                <a:latin typeface="Calibri" panose="020F0502020204030204" pitchFamily="34" charset="0"/>
                <a:cs typeface="Calibri" panose="020F0502020204030204" pitchFamily="34" charset="0"/>
                <a:sym typeface="Wingdings" pitchFamily="2" charset="2"/>
              </a:rPr>
              <a:t>Dépôts d’objets et surtout de pots de fleurs sur les rebords de fenêtres ou accrochés à l’extérieur des balcons, ce qui est dangereux. Là aussi une affiche a rappelé les contrevenants à l’ordre, mais sans succès jusqu’à présent.</a:t>
            </a:r>
          </a:p>
          <a:p>
            <a:pPr marL="285750" indent="-285750">
              <a:lnSpc>
                <a:spcPct val="100000"/>
              </a:lnSpc>
              <a:spcBef>
                <a:spcPts val="0"/>
              </a:spcBef>
              <a:buFont typeface="Arial" panose="020B0604020202020204" pitchFamily="34" charset="0"/>
              <a:buChar char="•"/>
            </a:pPr>
            <a:r>
              <a:rPr lang="fr-FR" sz="1600" dirty="0">
                <a:latin typeface="Calibri" panose="020F0502020204030204" pitchFamily="34" charset="0"/>
                <a:cs typeface="Calibri" panose="020F0502020204030204" pitchFamily="34" charset="0"/>
                <a:sym typeface="Wingdings" pitchFamily="2" charset="2"/>
              </a:rPr>
              <a:t>Trop de voiture se garent encore à l’intérieur de la résidence ( Bât B et C ), et notamment à l’entrée du Bât. E, ce qui est particulièrement gênant, voire dangereux pour les véhicules devant manœuvrer sur la route en marche arrière sans visibilité. </a:t>
            </a:r>
            <a:endParaRPr lang="fr-FR" sz="1600" b="1" dirty="0">
              <a:solidFill>
                <a:srgbClr val="FF0000"/>
              </a:solidFill>
              <a:latin typeface="Calibri" panose="020F0502020204030204" pitchFamily="34" charset="0"/>
              <a:cs typeface="Calibri" panose="020F0502020204030204" pitchFamily="34" charset="0"/>
              <a:sym typeface="Wingdings" pitchFamily="2" charset="2"/>
            </a:endParaRPr>
          </a:p>
          <a:p>
            <a:pPr marL="285750" indent="-285750">
              <a:lnSpc>
                <a:spcPct val="100000"/>
              </a:lnSpc>
              <a:spcBef>
                <a:spcPts val="0"/>
              </a:spcBef>
              <a:buFont typeface="Arial" panose="020B0604020202020204" pitchFamily="34" charset="0"/>
              <a:buChar char="•"/>
            </a:pPr>
            <a:r>
              <a:rPr lang="fr-FR" sz="1600" b="1" dirty="0">
                <a:solidFill>
                  <a:srgbClr val="FF0000"/>
                </a:solidFill>
                <a:latin typeface="Calibri" panose="020F0502020204030204" pitchFamily="34" charset="0"/>
                <a:cs typeface="Calibri" panose="020F0502020204030204" pitchFamily="34" charset="0"/>
                <a:sym typeface="Wingdings" pitchFamily="2" charset="2"/>
              </a:rPr>
              <a:t>Coût total sur l’année 2018 : 4500€, dont la majorité en attente de remboursement.</a:t>
            </a:r>
          </a:p>
          <a:p>
            <a:pPr marL="0" indent="0">
              <a:buNone/>
            </a:pPr>
            <a:r>
              <a:rPr lang="fr-FR" sz="2800" b="1" dirty="0">
                <a:latin typeface="Calibri" panose="020F0502020204030204" pitchFamily="34" charset="0"/>
                <a:cs typeface="Calibri" panose="020F0502020204030204" pitchFamily="34" charset="0"/>
                <a:sym typeface="Wingdings" pitchFamily="2" charset="2"/>
              </a:rPr>
              <a:t>Autres règles de vie en copropriété:</a:t>
            </a:r>
          </a:p>
          <a:p>
            <a:pPr marL="285750" indent="-285750">
              <a:lnSpc>
                <a:spcPct val="100000"/>
              </a:lnSpc>
              <a:spcBef>
                <a:spcPts val="0"/>
              </a:spcBef>
              <a:buFont typeface="Arial" panose="020B0604020202020204" pitchFamily="34" charset="0"/>
              <a:buChar char="•"/>
            </a:pPr>
            <a:r>
              <a:rPr lang="fr-FR" sz="1400" dirty="0">
                <a:latin typeface="Calibri" panose="020F0502020204030204" pitchFamily="34" charset="0"/>
                <a:cs typeface="Calibri" panose="020F0502020204030204" pitchFamily="34" charset="0"/>
                <a:sym typeface="Wingdings" pitchFamily="2" charset="2"/>
              </a:rPr>
              <a:t>Bruit et travaux</a:t>
            </a:r>
          </a:p>
          <a:p>
            <a:pPr marL="285750" indent="-285750">
              <a:lnSpc>
                <a:spcPct val="100000"/>
              </a:lnSpc>
              <a:spcBef>
                <a:spcPts val="0"/>
              </a:spcBef>
              <a:buFont typeface="Arial" panose="020B0604020202020204" pitchFamily="34" charset="0"/>
              <a:buChar char="•"/>
            </a:pPr>
            <a:r>
              <a:rPr lang="fr-FR" sz="1400" dirty="0">
                <a:latin typeface="Calibri" panose="020F0502020204030204" pitchFamily="34" charset="0"/>
                <a:cs typeface="Calibri" panose="020F0502020204030204" pitchFamily="34" charset="0"/>
                <a:sym typeface="Wingdings" pitchFamily="2" charset="2"/>
              </a:rPr>
              <a:t>Fermeture des portes de la cave</a:t>
            </a:r>
            <a:endParaRPr lang="es-ES_tradnl"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466298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 C.S recrute </a:t>
            </a:r>
          </a:p>
        </p:txBody>
      </p:sp>
      <p:sp>
        <p:nvSpPr>
          <p:cNvPr id="4" name="Espace réservé du contenu 2">
            <a:extLst>
              <a:ext uri="{FF2B5EF4-FFF2-40B4-BE49-F238E27FC236}">
                <a16:creationId xmlns:a16="http://schemas.microsoft.com/office/drawing/2014/main" id="{D05322F1-C426-0046-841F-60FE7B77125E}"/>
              </a:ext>
            </a:extLst>
          </p:cNvPr>
          <p:cNvSpPr txBox="1">
            <a:spLocks/>
          </p:cNvSpPr>
          <p:nvPr/>
        </p:nvSpPr>
        <p:spPr>
          <a:xfrm>
            <a:off x="3529263" y="864108"/>
            <a:ext cx="8277725" cy="5600860"/>
          </a:xfrm>
          <a:prstGeom prst="rect">
            <a:avLst/>
          </a:prstGeom>
        </p:spPr>
        <p:txBody>
          <a:bodyPr anchor="t"/>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lnSpc>
                <a:spcPct val="100000"/>
              </a:lnSpc>
              <a:spcBef>
                <a:spcPts val="0"/>
              </a:spcBef>
              <a:buNone/>
            </a:pPr>
            <a:r>
              <a:rPr lang="fr-FR" sz="2800" b="1" dirty="0">
                <a:latin typeface="Calibri" panose="020F0502020204030204" pitchFamily="34" charset="0"/>
                <a:cs typeface="Calibri" panose="020F0502020204030204" pitchFamily="34" charset="0"/>
                <a:sym typeface="Wingdings" pitchFamily="2" charset="2"/>
              </a:rPr>
              <a:t>Pour rappel, il est attendu des différents membres du conseil syndical les missions suivantes:</a:t>
            </a:r>
          </a:p>
          <a:p>
            <a:pPr marL="0" indent="0">
              <a:lnSpc>
                <a:spcPct val="100000"/>
              </a:lnSpc>
              <a:spcBef>
                <a:spcPts val="0"/>
              </a:spcBef>
              <a:buNone/>
            </a:pPr>
            <a:endParaRPr lang="fr-FR" sz="2800" b="1" dirty="0">
              <a:latin typeface="Calibri" panose="020F0502020204030204" pitchFamily="34" charset="0"/>
              <a:cs typeface="Calibri" panose="020F0502020204030204" pitchFamily="34" charset="0"/>
              <a:sym typeface="Wingdings" pitchFamily="2" charset="2"/>
            </a:endParaRPr>
          </a:p>
          <a:p>
            <a:pPr marL="285750" indent="-285750">
              <a:lnSpc>
                <a:spcPct val="100000"/>
              </a:lnSpc>
              <a:spcBef>
                <a:spcPts val="0"/>
              </a:spcBef>
              <a:buFont typeface="Arial" panose="020B0604020202020204" pitchFamily="34" charset="0"/>
              <a:buChar char="•"/>
            </a:pPr>
            <a:r>
              <a:rPr lang="fr-FR" sz="1600" dirty="0">
                <a:latin typeface="Calibri" panose="020F0502020204030204" pitchFamily="34" charset="0"/>
                <a:cs typeface="Calibri" panose="020F0502020204030204" pitchFamily="34" charset="0"/>
                <a:sym typeface="Wingdings" pitchFamily="2" charset="2"/>
              </a:rPr>
              <a:t>Les membres du conseil syndical protègent l’intérêt collectif de la copropriété, et non leurs intérêts personnels</a:t>
            </a:r>
          </a:p>
          <a:p>
            <a:pPr marL="285750" indent="-285750">
              <a:lnSpc>
                <a:spcPct val="100000"/>
              </a:lnSpc>
              <a:spcBef>
                <a:spcPts val="0"/>
              </a:spcBef>
              <a:buFont typeface="Arial" panose="020B0604020202020204" pitchFamily="34" charset="0"/>
              <a:buChar char="•"/>
            </a:pPr>
            <a:endParaRPr lang="fr-FR" sz="1600" dirty="0">
              <a:latin typeface="Calibri" panose="020F0502020204030204" pitchFamily="34" charset="0"/>
              <a:cs typeface="Calibri" panose="020F0502020204030204" pitchFamily="34" charset="0"/>
              <a:sym typeface="Wingdings" pitchFamily="2" charset="2"/>
            </a:endParaRPr>
          </a:p>
          <a:p>
            <a:pPr marL="285750" indent="-285750">
              <a:lnSpc>
                <a:spcPct val="100000"/>
              </a:lnSpc>
              <a:spcBef>
                <a:spcPts val="0"/>
              </a:spcBef>
              <a:buFont typeface="Arial" panose="020B0604020202020204" pitchFamily="34" charset="0"/>
              <a:buChar char="•"/>
            </a:pPr>
            <a:r>
              <a:rPr lang="fr-FR" sz="1600" dirty="0">
                <a:latin typeface="Calibri" panose="020F0502020204030204" pitchFamily="34" charset="0"/>
                <a:cs typeface="Calibri" panose="020F0502020204030204" pitchFamily="34" charset="0"/>
                <a:sym typeface="Wingdings" pitchFamily="2" charset="2"/>
              </a:rPr>
              <a:t>L'avis des membres du conseil syndical est attendu pour la passation des contrats et marchés nécessaires au bon fonctionnement de la résidence</a:t>
            </a:r>
          </a:p>
          <a:p>
            <a:pPr marL="285750" indent="-285750">
              <a:lnSpc>
                <a:spcPct val="100000"/>
              </a:lnSpc>
              <a:spcBef>
                <a:spcPts val="0"/>
              </a:spcBef>
              <a:buFont typeface="Arial" panose="020B0604020202020204" pitchFamily="34" charset="0"/>
              <a:buChar char="•"/>
            </a:pPr>
            <a:endParaRPr lang="fr-FR" sz="1600" dirty="0">
              <a:latin typeface="Calibri" panose="020F0502020204030204" pitchFamily="34" charset="0"/>
              <a:cs typeface="Calibri" panose="020F0502020204030204" pitchFamily="34" charset="0"/>
              <a:sym typeface="Wingdings" pitchFamily="2" charset="2"/>
            </a:endParaRPr>
          </a:p>
          <a:p>
            <a:pPr marL="285750" indent="-285750">
              <a:lnSpc>
                <a:spcPct val="100000"/>
              </a:lnSpc>
              <a:spcBef>
                <a:spcPts val="0"/>
              </a:spcBef>
              <a:buFont typeface="Arial" panose="020B0604020202020204" pitchFamily="34" charset="0"/>
              <a:buChar char="•"/>
            </a:pPr>
            <a:r>
              <a:rPr lang="fr-FR" sz="1600" dirty="0">
                <a:latin typeface="Calibri" panose="020F0502020204030204" pitchFamily="34" charset="0"/>
                <a:cs typeface="Calibri" panose="020F0502020204030204" pitchFamily="34" charset="0"/>
                <a:sym typeface="Wingdings" pitchFamily="2" charset="2"/>
              </a:rPr>
              <a:t>Les membres du conseil syndical suivent les différents projets signés en AG pour en assurer la bonne mise en œuvre, et les sujets de la vie courante de la résidence</a:t>
            </a:r>
          </a:p>
          <a:p>
            <a:pPr marL="285750" indent="-285750">
              <a:lnSpc>
                <a:spcPct val="100000"/>
              </a:lnSpc>
              <a:spcBef>
                <a:spcPts val="0"/>
              </a:spcBef>
              <a:buFont typeface="Arial" panose="020B0604020202020204" pitchFamily="34" charset="0"/>
              <a:buChar char="•"/>
            </a:pPr>
            <a:endParaRPr lang="fr-FR" sz="1600" dirty="0">
              <a:latin typeface="Calibri" panose="020F0502020204030204" pitchFamily="34" charset="0"/>
              <a:cs typeface="Calibri" panose="020F0502020204030204" pitchFamily="34" charset="0"/>
              <a:sym typeface="Wingdings" pitchFamily="2" charset="2"/>
            </a:endParaRPr>
          </a:p>
          <a:p>
            <a:pPr marL="285750" indent="-285750">
              <a:lnSpc>
                <a:spcPct val="100000"/>
              </a:lnSpc>
              <a:spcBef>
                <a:spcPts val="0"/>
              </a:spcBef>
              <a:buFont typeface="Arial" panose="020B0604020202020204" pitchFamily="34" charset="0"/>
              <a:buChar char="•"/>
            </a:pPr>
            <a:r>
              <a:rPr lang="fr-FR" sz="1600" dirty="0">
                <a:latin typeface="Calibri" panose="020F0502020204030204" pitchFamily="34" charset="0"/>
                <a:cs typeface="Calibri" panose="020F0502020204030204" pitchFamily="34" charset="0"/>
                <a:sym typeface="Wingdings" pitchFamily="2" charset="2"/>
              </a:rPr>
              <a:t>Les membres du conseil syndical sont le relais des </a:t>
            </a:r>
            <a:r>
              <a:rPr lang="fr-FR" sz="1600" dirty="0" err="1">
                <a:latin typeface="Calibri" panose="020F0502020204030204" pitchFamily="34" charset="0"/>
                <a:cs typeface="Calibri" panose="020F0502020204030204" pitchFamily="34" charset="0"/>
                <a:sym typeface="Wingdings" pitchFamily="2" charset="2"/>
              </a:rPr>
              <a:t>co</a:t>
            </a:r>
            <a:r>
              <a:rPr lang="fr-FR" sz="1600" dirty="0">
                <a:latin typeface="Calibri" panose="020F0502020204030204" pitchFamily="34" charset="0"/>
                <a:cs typeface="Calibri" panose="020F0502020204030204" pitchFamily="34" charset="0"/>
                <a:sym typeface="Wingdings" pitchFamily="2" charset="2"/>
              </a:rPr>
              <a:t> propriétaires envers le syndic</a:t>
            </a:r>
          </a:p>
          <a:p>
            <a:pPr marL="0" indent="0">
              <a:lnSpc>
                <a:spcPct val="100000"/>
              </a:lnSpc>
              <a:spcBef>
                <a:spcPts val="0"/>
              </a:spcBef>
              <a:buNone/>
            </a:pPr>
            <a:endParaRPr lang="fr-FR" sz="1600" dirty="0">
              <a:latin typeface="Calibri" panose="020F0502020204030204" pitchFamily="34" charset="0"/>
              <a:cs typeface="Calibri" panose="020F0502020204030204" pitchFamily="34" charset="0"/>
              <a:sym typeface="Wingdings" pitchFamily="2" charset="2"/>
            </a:endParaRPr>
          </a:p>
          <a:p>
            <a:pPr marL="285750" indent="-285750">
              <a:lnSpc>
                <a:spcPct val="100000"/>
              </a:lnSpc>
              <a:spcBef>
                <a:spcPts val="0"/>
              </a:spcBef>
              <a:buFont typeface="Arial" panose="020B0604020202020204" pitchFamily="34" charset="0"/>
              <a:buChar char="•"/>
            </a:pPr>
            <a:r>
              <a:rPr lang="fr-FR" sz="1600" dirty="0">
                <a:latin typeface="Calibri" panose="020F0502020204030204" pitchFamily="34" charset="0"/>
                <a:cs typeface="Calibri" panose="020F0502020204030204" pitchFamily="34" charset="0"/>
                <a:sym typeface="Wingdings" pitchFamily="2" charset="2"/>
              </a:rPr>
              <a:t>Les membres du conseil syndical participeront aux réunions de fonctionnement du conseil syndical pour rendre compte de leurs actions et partager les actualités de la résidence.</a:t>
            </a:r>
          </a:p>
          <a:p>
            <a:pPr marL="0" indent="0">
              <a:lnSpc>
                <a:spcPct val="100000"/>
              </a:lnSpc>
              <a:spcBef>
                <a:spcPts val="0"/>
              </a:spcBef>
              <a:buNone/>
            </a:pPr>
            <a:br>
              <a:rPr lang="fr-FR" sz="1600" dirty="0">
                <a:latin typeface="Calibri" panose="020F0502020204030204" pitchFamily="34" charset="0"/>
                <a:cs typeface="Calibri" panose="020F0502020204030204" pitchFamily="34" charset="0"/>
                <a:sym typeface="Wingdings" pitchFamily="2" charset="2"/>
              </a:rPr>
            </a:br>
            <a:endParaRPr lang="es-ES_tradnl" sz="1400" dirty="0">
              <a:latin typeface="Calibri" panose="020F0502020204030204" pitchFamily="34" charset="0"/>
              <a:cs typeface="Calibri" panose="020F0502020204030204" pitchFamily="34" charset="0"/>
            </a:endParaRPr>
          </a:p>
        </p:txBody>
      </p:sp>
    </p:spTree>
  </p:cSld>
  <p:clrMapOvr>
    <a:masterClrMapping/>
  </p:clrMapOvr>
</p:sld>
</file>

<file path=ppt/theme/theme1.xml><?xml version="1.0" encoding="utf-8"?>
<a:theme xmlns:a="http://schemas.openxmlformats.org/drawingml/2006/main" name="Cadre">
  <a:themeElements>
    <a:clrScheme name="Cadr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adre">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Cadr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docProps/app.xml><?xml version="1.0" encoding="utf-8"?>
<Properties xmlns="http://schemas.openxmlformats.org/officeDocument/2006/extended-properties" xmlns:vt="http://schemas.openxmlformats.org/officeDocument/2006/docPropsVTypes">
  <TotalTime>608</TotalTime>
  <Words>1080</Words>
  <Application>Microsoft Macintosh PowerPoint</Application>
  <PresentationFormat>Grand écran</PresentationFormat>
  <Paragraphs>256</Paragraphs>
  <Slides>13</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13</vt:i4>
      </vt:variant>
    </vt:vector>
  </HeadingPairs>
  <TitlesOfParts>
    <vt:vector size="18" baseType="lpstr">
      <vt:lpstr>Arial</vt:lpstr>
      <vt:lpstr>Calibri</vt:lpstr>
      <vt:lpstr>Corbel</vt:lpstr>
      <vt:lpstr>Wingdings 2</vt:lpstr>
      <vt:lpstr>Cadre</vt:lpstr>
      <vt:lpstr>Pré assemblée générale  </vt:lpstr>
      <vt:lpstr>Objectifs principaux</vt:lpstr>
      <vt:lpstr>1.  Réduction des charges</vt:lpstr>
      <vt:lpstr>2. Suivi des travaux</vt:lpstr>
      <vt:lpstr>2. Suivi des travaux</vt:lpstr>
      <vt:lpstr>2. Suivi des travaux</vt:lpstr>
      <vt:lpstr>2. Suivi des travaux</vt:lpstr>
      <vt:lpstr>3. Proposition sur l’utilisation des fonds de travaux</vt:lpstr>
      <vt:lpstr>3. Proposition d’amélioration de la résidence</vt:lpstr>
      <vt:lpstr>3. Proposition d’amélioration de la résidence</vt:lpstr>
      <vt:lpstr> Le gardiennage</vt:lpstr>
      <vt:lpstr>Autres sujets</vt:lpstr>
      <vt:lpstr>Le C.S recrute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 assemblée générale  </dc:title>
  <dc:creator>Julien PROUST</dc:creator>
  <cp:lastModifiedBy>Julien PROUST</cp:lastModifiedBy>
  <cp:revision>33</cp:revision>
  <dcterms:created xsi:type="dcterms:W3CDTF">2019-02-10T15:51:09Z</dcterms:created>
  <dcterms:modified xsi:type="dcterms:W3CDTF">2019-03-24T20:12:35Z</dcterms:modified>
</cp:coreProperties>
</file>